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tags/tag6.xml" ContentType="application/vnd.openxmlformats-officedocument.presentationml.tags+xml"/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4.xml" ContentType="application/vnd.openxmlformats-officedocument.presentationml.tags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tags/tag2.xml" ContentType="application/vnd.openxmlformats-officedocument.presentationml.tags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Override PartName="/ppt/tags/tag3.xml" ContentType="application/vnd.openxmlformats-officedocument.presentationml.tags+xml"/>
  <Default Extension="emf" ContentType="image/x-emf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257" r:id="rId3"/>
    <p:sldId id="264" r:id="rId4"/>
    <p:sldId id="265" r:id="rId5"/>
    <p:sldId id="293" r:id="rId6"/>
    <p:sldId id="267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2" r:id="rId20"/>
    <p:sldId id="283" r:id="rId21"/>
    <p:sldId id="284" r:id="rId22"/>
    <p:sldId id="285" r:id="rId23"/>
    <p:sldId id="286" r:id="rId24"/>
    <p:sldId id="287" r:id="rId25"/>
    <p:sldId id="288" r:id="rId26"/>
    <p:sldId id="289" r:id="rId27"/>
    <p:sldId id="290" r:id="rId28"/>
    <p:sldId id="292" r:id="rId29"/>
    <p:sldId id="291" r:id="rId30"/>
    <p:sldId id="263" r:id="rId31"/>
  </p:sldIdLst>
  <p:sldSz cx="9906000" cy="6858000" type="A4"/>
  <p:notesSz cx="6858000" cy="9144000"/>
  <p:custDataLst>
    <p:tags r:id="rId34"/>
  </p:custDataLst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94B"/>
    <a:srgbClr val="FFC819"/>
    <a:srgbClr val="F08C00"/>
    <a:srgbClr val="006982"/>
    <a:srgbClr val="0096C3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941" autoAdjust="0"/>
  </p:normalViewPr>
  <p:slideViewPr>
    <p:cSldViewPr>
      <p:cViewPr varScale="1">
        <p:scale>
          <a:sx n="108" d="100"/>
          <a:sy n="108" d="100"/>
        </p:scale>
        <p:origin x="-798" y="-78"/>
      </p:cViewPr>
      <p:guideLst>
        <p:guide orient="horz" pos="2160"/>
        <p:guide orient="horz" pos="799"/>
        <p:guide orient="horz" pos="3657"/>
        <p:guide orient="horz" pos="958"/>
        <p:guide pos="330"/>
        <p:guide pos="5910"/>
        <p:guide pos="3188"/>
        <p:guide pos="305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8" d="100"/>
          <a:sy n="98" d="100"/>
        </p:scale>
        <p:origin x="-2964" y="-96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6209D38E-BA8E-4C6F-B73B-F4721D848592}" type="datetimeFigureOut">
              <a:rPr lang="de-DE"/>
              <a:pPr>
                <a:defRPr/>
              </a:pPr>
              <a:t>10.05.2016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de-DE" smtClean="0"/>
              <a:t>@2016 LafargeHolcim</a:t>
            </a:r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4DBF8662-C9D0-4F34-B96D-73089A9666FA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C3C0D40B-F9E1-4B43-86D4-9DBFD264FFE3}" type="datetimeFigureOut">
              <a:rPr lang="de-DE"/>
              <a:pPr>
                <a:defRPr/>
              </a:pPr>
              <a:t>10.05.2016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73125" y="4343400"/>
            <a:ext cx="5111750" cy="4297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de-DE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de-DE" smtClean="0"/>
              <a:t>@2016 LafargeHolcim</a:t>
            </a:r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3E8C09A2-0DC4-4C34-8350-B8FFBE879858}" type="slidenum">
              <a:rPr lang="de-DE"/>
              <a:pPr>
                <a:defRPr/>
              </a:pPr>
              <a:t>‹#›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  <p:notesStyle>
    <a:lvl1pPr marL="176213" indent="-176213" algn="l" rtl="0" eaLnBrk="0" fontAlgn="base" hangingPunct="0">
      <a:spcBef>
        <a:spcPts val="300"/>
      </a:spcBef>
      <a:spcAft>
        <a:spcPct val="0"/>
      </a:spcAft>
      <a:buFont typeface="Arial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360363" indent="-184150" algn="l" rtl="0" eaLnBrk="0" fontAlgn="base" hangingPunct="0">
      <a:spcBef>
        <a:spcPts val="300"/>
      </a:spcBef>
      <a:spcAft>
        <a:spcPct val="0"/>
      </a:spcAft>
      <a:buFont typeface="Arial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538163" indent="-177800" algn="l" rtl="0" eaLnBrk="0" fontAlgn="base" hangingPunct="0">
      <a:spcBef>
        <a:spcPts val="300"/>
      </a:spcBef>
      <a:spcAft>
        <a:spcPct val="0"/>
      </a:spcAft>
      <a:buFont typeface="Arial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714375" indent="-176213" algn="l" rtl="0" eaLnBrk="0" fontAlgn="base" hangingPunct="0">
      <a:spcBef>
        <a:spcPts val="300"/>
      </a:spcBef>
      <a:spcAft>
        <a:spcPct val="0"/>
      </a:spcAft>
      <a:buFont typeface="Arial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898525" indent="-184150" algn="l" rtl="0" eaLnBrk="0" fontAlgn="base" hangingPunct="0">
      <a:spcBef>
        <a:spcPts val="300"/>
      </a:spcBef>
      <a:spcAft>
        <a:spcPct val="0"/>
      </a:spcAft>
      <a:buFont typeface="Arial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E8C09A2-0DC4-4C34-8350-B8FFBE879858}" type="slidenum">
              <a:rPr lang="de-DE" smtClean="0"/>
              <a:pPr>
                <a:defRPr/>
              </a:pPr>
              <a:t>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@2016 LafargeHolcim</a:t>
            </a:r>
            <a:endParaRPr 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E8C09A2-0DC4-4C34-8350-B8FFBE879858}" type="slidenum">
              <a:rPr lang="de-DE" smtClean="0"/>
              <a:pPr>
                <a:defRPr/>
              </a:pPr>
              <a:t>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smtClean="0"/>
              <a:t>@2016 LafargeHolcim</a:t>
            </a:r>
            <a:endParaRPr lang="de-D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5" Type="http://schemas.openxmlformats.org/officeDocument/2006/relationships/image" Target="../media/image2.emf"/><Relationship Id="rId4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nd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9906000" cy="3429000"/>
          </a:xfrm>
          <a:prstGeom prst="rect">
            <a:avLst/>
          </a:prstGeom>
          <a:solidFill>
            <a:srgbClr val="D9D9D9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80975" indent="-180975" algn="ctr" fontAlgn="auto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Status" hidden="1"/>
          <p:cNvSpPr txBox="1">
            <a:spLocks/>
          </p:cNvSpPr>
          <p:nvPr userDrawn="1">
            <p:custDataLst>
              <p:tags r:id="rId2"/>
            </p:custDataLst>
          </p:nvPr>
        </p:nvSpPr>
        <p:spPr>
          <a:xfrm rot="16200000">
            <a:off x="8901907" y="4196556"/>
            <a:ext cx="1500188" cy="276225"/>
          </a:xfrm>
          <a:prstGeom prst="rect">
            <a:avLst/>
          </a:prstGeom>
          <a:noFill/>
        </p:spPr>
        <p:txBody>
          <a:bodyPr wrap="none" lIns="0" tIns="0" rIns="0" bIns="0"/>
          <a:lstStyle/>
          <a:p>
            <a:pPr algn="r" fontAlgn="auto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200" b="1" dirty="0">
                <a:solidFill>
                  <a:schemeClr val="accent1"/>
                </a:solidFill>
                <a:latin typeface="+mj-lt"/>
                <a:cs typeface="+mn-cs"/>
              </a:rPr>
              <a:t>DRAFT</a:t>
            </a:r>
          </a:p>
        </p:txBody>
      </p:sp>
      <p:pic>
        <p:nvPicPr>
          <p:cNvPr id="7" name="Picture 3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5"/>
          <a:srcRect/>
          <a:stretch>
            <a:fillRect/>
          </a:stretch>
        </p:blipFill>
        <p:spPr bwMode="auto">
          <a:xfrm>
            <a:off x="7920038" y="5530850"/>
            <a:ext cx="1589087" cy="1000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2439" y="3700078"/>
            <a:ext cx="8929686" cy="1133078"/>
          </a:xfrm>
        </p:spPr>
        <p:txBody>
          <a:bodyPr anchor="t"/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438" y="4879208"/>
            <a:ext cx="6696805" cy="1538124"/>
          </a:xfrm>
        </p:spPr>
        <p:txBody>
          <a:bodyPr/>
          <a:lstStyle>
            <a:lvl1pPr marL="0" indent="0" algn="l">
              <a:buNone/>
              <a:defRPr sz="2000"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906000" cy="3429000"/>
          </a:xfrm>
          <a:noFill/>
        </p:spPr>
        <p:txBody>
          <a:bodyPr bIns="540000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 smtClean="0"/>
              <a:t>Click icon to add picture</a:t>
            </a:r>
            <a:endParaRPr lang="de-DE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ider"/>
          <p:cNvSpPr/>
          <p:nvPr userDrawn="1"/>
        </p:nvSpPr>
        <p:spPr bwMode="white">
          <a:xfrm>
            <a:off x="452438" y="1089025"/>
            <a:ext cx="8996362" cy="130175"/>
          </a:xfrm>
          <a:prstGeom prst="rect">
            <a:avLst/>
          </a:prstGeom>
          <a:solidFill>
            <a:srgbClr val="FFFFF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80975" indent="-180975" algn="ctr" fontAlgn="auto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02AB4C-8984-45EF-908B-C9A4EC04707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losing" type="blank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D:\Users\sihuber1\Downloads\LH_Logo_sRGB.jp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2297113" y="1690688"/>
            <a:ext cx="5311775" cy="3240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A312F9-7182-4A70-89E6-1FDE6ABBBB2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23875" y="188913"/>
            <a:ext cx="8858250" cy="850900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23875" y="1449388"/>
            <a:ext cx="8858250" cy="4733925"/>
          </a:xfrm>
        </p:spPr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>
          <a:xfrm>
            <a:off x="1892300" y="6416675"/>
            <a:ext cx="3168650" cy="166688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>
          <a:xfrm>
            <a:off x="8948738" y="6416675"/>
            <a:ext cx="433387" cy="166688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61DA3B-6278-4BFE-9ACF-77EABECD63A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3875" y="1448780"/>
            <a:ext cx="8858250" cy="4734052"/>
          </a:xfrm>
        </p:spPr>
        <p:txBody>
          <a:bodyPr/>
          <a:lstStyle>
            <a:lvl3pPr>
              <a:spcBef>
                <a:spcPts val="900"/>
              </a:spcBef>
              <a:defRPr/>
            </a:lvl3pPr>
            <a:lvl4pPr>
              <a:spcBef>
                <a:spcPts val="900"/>
              </a:spcBef>
              <a:defRPr/>
            </a:lvl4pPr>
            <a:lvl5pPr>
              <a:spcBef>
                <a:spcPts val="900"/>
              </a:spcBef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D68D5E-8E0A-4287-8451-45A2406808E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Hider"/>
          <p:cNvSpPr/>
          <p:nvPr userDrawn="1">
            <p:custDataLst>
              <p:tags r:id="rId1"/>
            </p:custDataLst>
          </p:nvPr>
        </p:nvSpPr>
        <p:spPr bwMode="white">
          <a:xfrm>
            <a:off x="468313" y="1112838"/>
            <a:ext cx="8948737" cy="8413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Status" hidden="1"/>
          <p:cNvSpPr txBox="1">
            <a:spLocks/>
          </p:cNvSpPr>
          <p:nvPr userDrawn="1">
            <p:custDataLst>
              <p:tags r:id="rId2"/>
            </p:custDataLst>
          </p:nvPr>
        </p:nvSpPr>
        <p:spPr>
          <a:xfrm rot="16200000">
            <a:off x="8901113" y="765175"/>
            <a:ext cx="1501775" cy="276225"/>
          </a:xfrm>
          <a:prstGeom prst="rect">
            <a:avLst/>
          </a:prstGeom>
          <a:noFill/>
        </p:spPr>
        <p:txBody>
          <a:bodyPr wrap="none" lIns="0" tIns="0" rIns="0" bIns="0"/>
          <a:lstStyle/>
          <a:p>
            <a:pPr algn="r" fontAlgn="auto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200" b="1" dirty="0">
                <a:solidFill>
                  <a:schemeClr val="accent1"/>
                </a:solidFill>
                <a:latin typeface="+mj-lt"/>
                <a:cs typeface="+mn-cs"/>
              </a:rPr>
              <a:t>DRAFT</a:t>
            </a:r>
          </a:p>
        </p:txBody>
      </p:sp>
      <p:sp>
        <p:nvSpPr>
          <p:cNvPr id="6" name="Classification"/>
          <p:cNvSpPr>
            <a:spLocks/>
          </p:cNvSpPr>
          <p:nvPr userDrawn="1">
            <p:custDataLst>
              <p:tags r:id="rId3"/>
            </p:custDataLst>
          </p:nvPr>
        </p:nvSpPr>
        <p:spPr>
          <a:xfrm>
            <a:off x="5240338" y="6416675"/>
            <a:ext cx="1657350" cy="166688"/>
          </a:xfrm>
          <a:prstGeom prst="rect">
            <a:avLst/>
          </a:prstGeom>
        </p:spPr>
        <p:txBody>
          <a:bodyPr wrap="none" lIns="0" tIns="0" rIns="0" bIns="0" anchor="b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800" b="1" cap="all" dirty="0">
              <a:solidFill>
                <a:schemeClr val="accent1"/>
              </a:solidFill>
              <a:latin typeface="+mn-lt"/>
              <a:cs typeface="+mn-cs"/>
            </a:endParaRPr>
          </a:p>
        </p:txBody>
      </p:sp>
      <p:sp>
        <p:nvSpPr>
          <p:cNvPr id="9" name="Picture Placeholder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906000" cy="6858000"/>
          </a:xfrm>
          <a:prstGeom prst="rect">
            <a:avLst/>
          </a:prstGeom>
        </p:spPr>
        <p:txBody>
          <a:bodyPr tIns="3636000" rtlCol="0">
            <a:noAutofit/>
          </a:bodyPr>
          <a:lstStyle>
            <a:lvl1pPr marL="0" indent="0" algn="ctr">
              <a:buFontTx/>
              <a:buNone/>
              <a:defRPr sz="1800">
                <a:solidFill>
                  <a:srgbClr val="96969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0388" y="1943998"/>
            <a:ext cx="8785225" cy="1052954"/>
          </a:xfrm>
        </p:spPr>
        <p:txBody>
          <a:bodyPr anchor="t"/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7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653123-B359-48CC-9B39-4469EF5D4443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2 Contents" preserve="1" userDrawn="1">
  <p:cSld name="Title and 2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3875" y="1448780"/>
            <a:ext cx="4320542" cy="4734052"/>
          </a:xfrm>
        </p:spPr>
        <p:txBody>
          <a:bodyPr/>
          <a:lstStyle>
            <a:lvl3pPr>
              <a:spcBef>
                <a:spcPts val="900"/>
              </a:spcBef>
              <a:defRPr/>
            </a:lvl3pPr>
            <a:lvl4pPr>
              <a:spcBef>
                <a:spcPts val="900"/>
              </a:spcBef>
              <a:defRPr/>
            </a:lvl4pPr>
            <a:lvl5pPr>
              <a:spcBef>
                <a:spcPts val="900"/>
              </a:spcBef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5060950" y="1448780"/>
            <a:ext cx="4321175" cy="4734053"/>
          </a:xfrm>
        </p:spPr>
        <p:txBody>
          <a:bodyPr/>
          <a:lstStyle>
            <a:lvl3pPr>
              <a:spcBef>
                <a:spcPts val="900"/>
              </a:spcBef>
              <a:defRPr/>
            </a:lvl3pPr>
            <a:lvl4pPr>
              <a:spcBef>
                <a:spcPts val="900"/>
              </a:spcBef>
              <a:defRPr/>
            </a:lvl4pPr>
            <a:lvl5pPr>
              <a:spcBef>
                <a:spcPts val="900"/>
              </a:spcBef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E8BBA4-8AD8-4008-B461-EA9CB95B33A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and Picture" preserve="1" userDrawn="1">
  <p:cSld name="Title, 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3875" y="1448780"/>
            <a:ext cx="4320542" cy="4734053"/>
          </a:xfrm>
        </p:spPr>
        <p:txBody>
          <a:bodyPr/>
          <a:lstStyle>
            <a:lvl3pPr>
              <a:spcBef>
                <a:spcPts val="900"/>
              </a:spcBef>
              <a:defRPr/>
            </a:lvl3pPr>
            <a:lvl4pPr>
              <a:spcBef>
                <a:spcPts val="900"/>
              </a:spcBef>
              <a:defRPr/>
            </a:lvl4pPr>
            <a:lvl5pPr>
              <a:spcBef>
                <a:spcPts val="900"/>
              </a:spcBef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5060950" y="1448780"/>
            <a:ext cx="4321175" cy="4734053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 smtClean="0"/>
              <a:t>Click icon to add picture</a:t>
            </a:r>
            <a:endParaRPr lang="de-DE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02C1ED-52A1-424E-95B4-923C7FCE60E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s and Picture" preserve="1" userDrawn="1">
  <p:cSld name="Title, 2 Contents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4509" y="1448780"/>
            <a:ext cx="4320542" cy="4732613"/>
          </a:xfrm>
        </p:spPr>
        <p:txBody>
          <a:bodyPr/>
          <a:lstStyle>
            <a:lvl3pPr>
              <a:spcBef>
                <a:spcPts val="900"/>
              </a:spcBef>
              <a:defRPr/>
            </a:lvl3pPr>
            <a:lvl4pPr>
              <a:spcBef>
                <a:spcPts val="900"/>
              </a:spcBef>
              <a:defRPr/>
            </a:lvl4pPr>
            <a:lvl5pPr>
              <a:spcBef>
                <a:spcPts val="900"/>
              </a:spcBef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5060950" y="4077072"/>
            <a:ext cx="4321175" cy="2105679"/>
          </a:xfrm>
        </p:spPr>
        <p:txBody>
          <a:bodyPr/>
          <a:lstStyle>
            <a:lvl1pPr>
              <a:spcBef>
                <a:spcPts val="600"/>
              </a:spcBef>
              <a:defRPr/>
            </a:lvl1pPr>
            <a:lvl2pPr>
              <a:spcBef>
                <a:spcPts val="600"/>
              </a:spcBef>
              <a:defRPr/>
            </a:lvl2pPr>
            <a:lvl3pPr>
              <a:spcBef>
                <a:spcPts val="600"/>
              </a:spcBef>
              <a:defRPr/>
            </a:lvl3pPr>
            <a:lvl4pPr>
              <a:spcBef>
                <a:spcPts val="600"/>
              </a:spcBef>
              <a:defRPr/>
            </a:lvl4pPr>
            <a:lvl5pPr>
              <a:spcBef>
                <a:spcPts val="900"/>
              </a:spcBef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5060950" y="1448780"/>
            <a:ext cx="4321175" cy="2376264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 smtClean="0"/>
              <a:t>Click icon to add picture</a:t>
            </a:r>
            <a:endParaRPr lang="de-DE" noProof="0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99B2C9-641F-45FB-BE1B-A58AB0666A3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Picture" preserve="1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523875" y="1268413"/>
            <a:ext cx="8858250" cy="4912979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 smtClean="0"/>
              <a:t>Click icon to add picture</a:t>
            </a:r>
            <a:endParaRPr lang="de-DE" noProof="0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B5A7D4-2AE8-46AE-87A6-2BDFE4204BE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A94315-4D49-4E0E-9290-2804F0D00E9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ED6B74-83CC-493A-86E4-EDBACA2C825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ags" Target="../tags/tag5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523875" y="188913"/>
            <a:ext cx="8858250" cy="850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523875" y="1449388"/>
            <a:ext cx="8858250" cy="4733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92300" y="6416675"/>
            <a:ext cx="3168650" cy="166688"/>
          </a:xfrm>
          <a:prstGeom prst="rect">
            <a:avLst/>
          </a:prstGeom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>
              <a:defRPr sz="800" b="1"/>
            </a:lvl1pPr>
          </a:lstStyle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48738" y="6416675"/>
            <a:ext cx="433387" cy="166688"/>
          </a:xfrm>
          <a:prstGeom prst="rect">
            <a:avLst/>
          </a:prstGeom>
        </p:spPr>
        <p:txBody>
          <a:bodyPr vert="horz" wrap="none" lIns="0" tIns="0" rIns="0" bIns="0" rtlCol="0" anchor="b" anchorCtr="0">
            <a:noAutofit/>
          </a:bodyPr>
          <a:lstStyle>
            <a:lvl1pPr algn="r" fontAlgn="auto">
              <a:spcBef>
                <a:spcPts val="0"/>
              </a:spcBef>
              <a:spcAft>
                <a:spcPts val="0"/>
              </a:spcAft>
              <a:defRPr sz="8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2A0826A9-ACC0-4F91-AF2F-5962E2989DC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cxnSp>
        <p:nvCxnSpPr>
          <p:cNvPr id="10" name="Line"/>
          <p:cNvCxnSpPr/>
          <p:nvPr/>
        </p:nvCxnSpPr>
        <p:spPr>
          <a:xfrm>
            <a:off x="523875" y="1160463"/>
            <a:ext cx="88582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pyright"/>
          <p:cNvSpPr/>
          <p:nvPr>
            <p:custDataLst>
              <p:tags r:id="rId15"/>
            </p:custDataLst>
          </p:nvPr>
        </p:nvSpPr>
        <p:spPr>
          <a:xfrm>
            <a:off x="7689850" y="6416675"/>
            <a:ext cx="1209675" cy="166688"/>
          </a:xfrm>
          <a:prstGeom prst="rect">
            <a:avLst/>
          </a:prstGeom>
        </p:spPr>
        <p:txBody>
          <a:bodyPr wrap="none" lIns="0" tIns="0" rIns="0" bIns="0" anchor="b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>
                <a:latin typeface="+mn-lt"/>
                <a:cs typeface="+mn-cs"/>
              </a:rPr>
              <a:t>© 2015 LafargeHolcim</a:t>
            </a:r>
            <a:endParaRPr lang="en-US" sz="800" dirty="0">
              <a:latin typeface="+mn-lt"/>
              <a:cs typeface="+mn-cs"/>
            </a:endParaRPr>
          </a:p>
        </p:txBody>
      </p:sp>
      <p:sp>
        <p:nvSpPr>
          <p:cNvPr id="12" name="Classification"/>
          <p:cNvSpPr>
            <a:spLocks/>
          </p:cNvSpPr>
          <p:nvPr>
            <p:custDataLst>
              <p:tags r:id="rId16"/>
            </p:custDataLst>
          </p:nvPr>
        </p:nvSpPr>
        <p:spPr>
          <a:xfrm>
            <a:off x="5240338" y="6416675"/>
            <a:ext cx="1657350" cy="166688"/>
          </a:xfrm>
          <a:prstGeom prst="rect">
            <a:avLst/>
          </a:prstGeom>
        </p:spPr>
        <p:txBody>
          <a:bodyPr wrap="none" lIns="0" tIns="0" rIns="0" bIns="0" anchor="b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800" b="1" cap="all" dirty="0">
              <a:solidFill>
                <a:schemeClr val="accent1"/>
              </a:solidFill>
              <a:latin typeface="+mn-lt"/>
              <a:cs typeface="+mn-cs"/>
            </a:endParaRPr>
          </a:p>
        </p:txBody>
      </p:sp>
      <p:sp>
        <p:nvSpPr>
          <p:cNvPr id="14" name="Status" hidden="1"/>
          <p:cNvSpPr txBox="1">
            <a:spLocks/>
          </p:cNvSpPr>
          <p:nvPr>
            <p:custDataLst>
              <p:tags r:id="rId17"/>
            </p:custDataLst>
          </p:nvPr>
        </p:nvSpPr>
        <p:spPr>
          <a:xfrm rot="16200000">
            <a:off x="8901113" y="765175"/>
            <a:ext cx="1501775" cy="276225"/>
          </a:xfrm>
          <a:prstGeom prst="rect">
            <a:avLst/>
          </a:prstGeom>
          <a:noFill/>
        </p:spPr>
        <p:txBody>
          <a:bodyPr wrap="none" lIns="0" tIns="0" rIns="0" bIns="0"/>
          <a:lstStyle/>
          <a:p>
            <a:pPr algn="r" fontAlgn="auto">
              <a:lnSpc>
                <a:spcPts val="22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200" b="1" dirty="0">
                <a:solidFill>
                  <a:schemeClr val="accent1"/>
                </a:solidFill>
                <a:latin typeface="+mj-lt"/>
                <a:cs typeface="+mn-cs"/>
              </a:rPr>
              <a:t>DRAFT</a:t>
            </a:r>
          </a:p>
        </p:txBody>
      </p:sp>
      <p:pic>
        <p:nvPicPr>
          <p:cNvPr id="1034" name="Picture 3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19"/>
          <a:srcRect/>
          <a:stretch>
            <a:fillRect/>
          </a:stretch>
        </p:blipFill>
        <p:spPr bwMode="auto">
          <a:xfrm>
            <a:off x="519113" y="6348413"/>
            <a:ext cx="1104900" cy="25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0" r:id="rId2"/>
    <p:sldLayoutId id="2147483663" r:id="rId3"/>
    <p:sldLayoutId id="2147483659" r:id="rId4"/>
    <p:sldLayoutId id="2147483658" r:id="rId5"/>
    <p:sldLayoutId id="2147483657" r:id="rId6"/>
    <p:sldLayoutId id="2147483656" r:id="rId7"/>
    <p:sldLayoutId id="2147483655" r:id="rId8"/>
    <p:sldLayoutId id="2147483654" r:id="rId9"/>
    <p:sldLayoutId id="2147483664" r:id="rId10"/>
    <p:sldLayoutId id="2147483665" r:id="rId11"/>
    <p:sldLayoutId id="2147483653" r:id="rId12"/>
    <p:sldLayoutId id="2147483661" r:id="rId13"/>
  </p:sldLayoutIdLst>
  <p:hf sldNum="0" hdr="0" dt="0"/>
  <p:txStyles>
    <p:titleStyle>
      <a:lvl1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l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l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180975" indent="-180975" algn="l" rtl="0" eaLnBrk="0" fontAlgn="base" hangingPunct="0">
        <a:spcBef>
          <a:spcPts val="1200"/>
        </a:spcBef>
        <a:spcAft>
          <a:spcPct val="0"/>
        </a:spcAft>
        <a:buClr>
          <a:schemeClr val="accent1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61950" indent="-180975" algn="l" rtl="0" eaLnBrk="0" fontAlgn="base" hangingPunct="0">
        <a:spcBef>
          <a:spcPts val="1200"/>
        </a:spcBef>
        <a:spcAft>
          <a:spcPct val="0"/>
        </a:spcAft>
        <a:buClr>
          <a:schemeClr val="accent1"/>
        </a:buClr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542925" indent="-180975" algn="l" rtl="0" eaLnBrk="0" fontAlgn="base" hangingPunct="0">
        <a:spcBef>
          <a:spcPts val="900"/>
        </a:spcBef>
        <a:spcAft>
          <a:spcPct val="0"/>
        </a:spcAft>
        <a:buClr>
          <a:schemeClr val="accent1"/>
        </a:buClr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712788" indent="-169863" algn="l" rtl="0" eaLnBrk="0" fontAlgn="base" hangingPunct="0">
        <a:spcBef>
          <a:spcPts val="900"/>
        </a:spcBef>
        <a:spcAft>
          <a:spcPct val="0"/>
        </a:spcAft>
        <a:buClr>
          <a:schemeClr val="accent1"/>
        </a:buClr>
        <a:buFont typeface="Arial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893763" indent="-180975" algn="l" rtl="0" eaLnBrk="0" fontAlgn="base" hangingPunct="0">
        <a:spcBef>
          <a:spcPts val="900"/>
        </a:spcBef>
        <a:spcAft>
          <a:spcPct val="0"/>
        </a:spcAft>
        <a:buClr>
          <a:schemeClr val="accent1"/>
        </a:buClr>
        <a:buFont typeface="Arial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jpeg"/><Relationship Id="rId7" Type="http://schemas.openxmlformats.org/officeDocument/2006/relationships/image" Target="../media/image14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jpeg"/><Relationship Id="rId11" Type="http://schemas.openxmlformats.org/officeDocument/2006/relationships/image" Target="../media/image18.jpeg"/><Relationship Id="rId5" Type="http://schemas.openxmlformats.org/officeDocument/2006/relationships/image" Target="../media/image12.jpeg"/><Relationship Id="rId10" Type="http://schemas.openxmlformats.org/officeDocument/2006/relationships/image" Target="../media/image17.pn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ctrTitle"/>
          </p:nvPr>
        </p:nvSpPr>
        <p:spPr>
          <a:xfrm>
            <a:off x="452438" y="3700463"/>
            <a:ext cx="8929687" cy="1133475"/>
          </a:xfrm>
        </p:spPr>
        <p:txBody>
          <a:bodyPr/>
          <a:lstStyle/>
          <a:p>
            <a:pPr eaLnBrk="1" hangingPunct="1"/>
            <a:r>
              <a:rPr lang="en-US" sz="5100" b="0" smtClean="0"/>
              <a:t>Clinker cooler</a:t>
            </a:r>
            <a:endParaRPr lang="en-US" smtClean="0"/>
          </a:p>
        </p:txBody>
      </p:sp>
      <p:sp>
        <p:nvSpPr>
          <p:cNvPr id="16386" name="Picture Placeholder 3"/>
          <p:cNvSpPr>
            <a:spLocks noGrp="1"/>
          </p:cNvSpPr>
          <p:nvPr>
            <p:ph type="pic" sz="quarter" idx="14"/>
          </p:nvPr>
        </p:nvSpPr>
        <p:spPr/>
      </p:sp>
      <p:pic>
        <p:nvPicPr>
          <p:cNvPr id="16387" name="Shape 91"/>
          <p:cNvPicPr preferRelativeResize="0">
            <a:picLocks noChangeAspect="1" noChangeArrowheads="1"/>
          </p:cNvPicPr>
          <p:nvPr/>
        </p:nvPicPr>
        <p:blipFill>
          <a:blip r:embed="rId3"/>
          <a:srcRect t="22945" b="22943"/>
          <a:stretch>
            <a:fillRect/>
          </a:stretch>
        </p:blipFill>
        <p:spPr bwMode="auto">
          <a:xfrm>
            <a:off x="3175" y="0"/>
            <a:ext cx="9902825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452438" y="4879975"/>
            <a:ext cx="6948834" cy="1536700"/>
          </a:xfrm>
        </p:spPr>
        <p:txBody>
          <a:bodyPr/>
          <a:lstStyle/>
          <a:p>
            <a:pPr>
              <a:defRPr/>
            </a:pPr>
            <a:r>
              <a:rPr lang="en-US" b="1" baseline="-25000" dirty="0" smtClean="0">
                <a:latin typeface="+mj-lt"/>
              </a:rPr>
              <a:t>Technical Development Program for Process Performance </a:t>
            </a:r>
            <a:r>
              <a:rPr lang="en-US" b="1" baseline="-25000" dirty="0" smtClean="0">
                <a:latin typeface="+mj-lt"/>
              </a:rPr>
              <a:t>Engineers- SPREAD 2016</a:t>
            </a:r>
            <a:endParaRPr lang="en-US" dirty="0" smtClean="0">
              <a:latin typeface="+mj-lt"/>
            </a:endParaRPr>
          </a:p>
          <a:p>
            <a:pPr>
              <a:defRPr/>
            </a:pPr>
            <a:endParaRPr lang="en-US" dirty="0" smtClean="0">
              <a:latin typeface="+mj-lt"/>
            </a:endParaRPr>
          </a:p>
          <a:p>
            <a:pPr eaLnBrk="1" hangingPunct="1">
              <a:spcBef>
                <a:spcPct val="0"/>
              </a:spcBef>
              <a:defRPr/>
            </a:pPr>
            <a:r>
              <a:rPr lang="en-US" dirty="0" err="1" smtClean="0"/>
              <a:t>Hazem</a:t>
            </a:r>
            <a:r>
              <a:rPr lang="en-US" dirty="0" smtClean="0"/>
              <a:t> </a:t>
            </a:r>
            <a:r>
              <a:rPr lang="en-US" dirty="0" err="1" smtClean="0"/>
              <a:t>Yousry</a:t>
            </a:r>
            <a:endParaRPr lang="en-US" dirty="0" smtClean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Shape 229"/>
          <p:cNvSpPr txBox="1">
            <a:spLocks/>
          </p:cNvSpPr>
          <p:nvPr/>
        </p:nvSpPr>
        <p:spPr bwMode="auto">
          <a:xfrm>
            <a:off x="560388" y="301625"/>
            <a:ext cx="8774112" cy="792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The Main Elements of Grate Coolers</a:t>
            </a:r>
          </a:p>
        </p:txBody>
      </p:sp>
      <p:grpSp>
        <p:nvGrpSpPr>
          <p:cNvPr id="230" name="Shape 230"/>
          <p:cNvGrpSpPr>
            <a:grpSpLocks/>
          </p:cNvGrpSpPr>
          <p:nvPr/>
        </p:nvGrpSpPr>
        <p:grpSpPr bwMode="auto">
          <a:xfrm>
            <a:off x="4953000" y="3543300"/>
            <a:ext cx="2305050" cy="2998788"/>
            <a:chOff x="3663" y="2160"/>
            <a:chExt cx="1451" cy="1888"/>
          </a:xfrm>
        </p:grpSpPr>
        <p:sp>
          <p:nvSpPr>
            <p:cNvPr id="25605" name="Shape 231"/>
            <p:cNvSpPr txBox="1">
              <a:spLocks noChangeArrowheads="1"/>
            </p:cNvSpPr>
            <p:nvPr/>
          </p:nvSpPr>
          <p:spPr bwMode="auto">
            <a:xfrm>
              <a:off x="3663" y="2160"/>
              <a:ext cx="1451" cy="2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0000" tIns="46800" rIns="90000" bIns="46800"/>
            <a:lstStyle/>
            <a:p>
              <a:pPr>
                <a:buClr>
                  <a:srgbClr val="000000"/>
                </a:buClr>
                <a:buSzPct val="25000"/>
                <a:buFont typeface="Noto Symbol"/>
                <a:buNone/>
              </a:pPr>
              <a:r>
                <a:rPr lang="en-US" sz="2000">
                  <a:sym typeface="Arial" charset="0"/>
                </a:rPr>
                <a:t>Clinker Crusher</a:t>
              </a:r>
            </a:p>
          </p:txBody>
        </p:sp>
        <p:pic>
          <p:nvPicPr>
            <p:cNvPr id="25606" name="Shape 232"/>
            <p:cNvPicPr preferRelativeResize="0"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3890" y="3112"/>
              <a:ext cx="1170" cy="9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5607" name="Shape 233"/>
            <p:cNvPicPr preferRelativeResize="0"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3663" y="2440"/>
              <a:ext cx="1044" cy="8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234" name="Shape 234"/>
          <p:cNvGrpSpPr>
            <a:grpSpLocks/>
          </p:cNvGrpSpPr>
          <p:nvPr/>
        </p:nvGrpSpPr>
        <p:grpSpPr bwMode="auto">
          <a:xfrm>
            <a:off x="631825" y="3111500"/>
            <a:ext cx="2089150" cy="2549525"/>
            <a:chOff x="625" y="2069"/>
            <a:chExt cx="1315" cy="1605"/>
          </a:xfrm>
        </p:grpSpPr>
        <p:sp>
          <p:nvSpPr>
            <p:cNvPr id="25609" name="Shape 235"/>
            <p:cNvSpPr txBox="1">
              <a:spLocks noChangeArrowheads="1"/>
            </p:cNvSpPr>
            <p:nvPr/>
          </p:nvSpPr>
          <p:spPr bwMode="auto">
            <a:xfrm>
              <a:off x="625" y="2069"/>
              <a:ext cx="1133" cy="2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0000" tIns="46800" rIns="90000" bIns="46800"/>
            <a:lstStyle/>
            <a:p>
              <a:pPr>
                <a:buClr>
                  <a:srgbClr val="000000"/>
                </a:buClr>
                <a:buSzPct val="25000"/>
                <a:buFont typeface="Noto Symbol"/>
                <a:buNone/>
              </a:pPr>
              <a:r>
                <a:rPr lang="en-US" sz="2000">
                  <a:sym typeface="Arial" charset="0"/>
                </a:rPr>
                <a:t>Grate Drive</a:t>
              </a:r>
            </a:p>
          </p:txBody>
        </p:sp>
        <p:pic>
          <p:nvPicPr>
            <p:cNvPr id="25610" name="Shape 236"/>
            <p:cNvPicPr preferRelativeResize="0"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625" y="2353"/>
              <a:ext cx="1052" cy="78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5611" name="Shape 237"/>
            <p:cNvPicPr preferRelativeResize="0"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761" y="2886"/>
              <a:ext cx="1179" cy="7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238" name="Shape 238"/>
          <p:cNvGrpSpPr>
            <a:grpSpLocks/>
          </p:cNvGrpSpPr>
          <p:nvPr/>
        </p:nvGrpSpPr>
        <p:grpSpPr bwMode="auto">
          <a:xfrm>
            <a:off x="6248400" y="1095375"/>
            <a:ext cx="3384550" cy="2038350"/>
            <a:chOff x="3029" y="571"/>
            <a:chExt cx="2132" cy="1284"/>
          </a:xfrm>
        </p:grpSpPr>
        <p:sp>
          <p:nvSpPr>
            <p:cNvPr id="25613" name="Shape 239"/>
            <p:cNvSpPr txBox="1">
              <a:spLocks noChangeArrowheads="1"/>
            </p:cNvSpPr>
            <p:nvPr/>
          </p:nvSpPr>
          <p:spPr bwMode="auto">
            <a:xfrm>
              <a:off x="3029" y="571"/>
              <a:ext cx="1361" cy="2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0000" tIns="46800" rIns="90000" bIns="46800"/>
            <a:lstStyle/>
            <a:p>
              <a:pPr>
                <a:buClr>
                  <a:srgbClr val="000000"/>
                </a:buClr>
                <a:buSzPct val="25000"/>
                <a:buFont typeface="Noto Symbol"/>
                <a:buNone/>
              </a:pPr>
              <a:r>
                <a:rPr lang="en-US" sz="2000">
                  <a:sym typeface="Arial" charset="0"/>
                </a:rPr>
                <a:t>Grate Support</a:t>
              </a:r>
            </a:p>
          </p:txBody>
        </p:sp>
        <p:pic>
          <p:nvPicPr>
            <p:cNvPr id="25614" name="Shape 240"/>
            <p:cNvPicPr preferRelativeResize="0"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3936" y="844"/>
              <a:ext cx="1225" cy="82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5615" name="Shape 241"/>
            <p:cNvPicPr preferRelativeResize="0"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3120" y="981"/>
              <a:ext cx="999" cy="87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242" name="Shape 242"/>
          <p:cNvGrpSpPr>
            <a:grpSpLocks/>
          </p:cNvGrpSpPr>
          <p:nvPr/>
        </p:nvGrpSpPr>
        <p:grpSpPr bwMode="auto">
          <a:xfrm>
            <a:off x="3368675" y="1166813"/>
            <a:ext cx="2736850" cy="2089150"/>
            <a:chOff x="261" y="617"/>
            <a:chExt cx="1724" cy="1316"/>
          </a:xfrm>
        </p:grpSpPr>
        <p:sp>
          <p:nvSpPr>
            <p:cNvPr id="25617" name="Shape 243"/>
            <p:cNvSpPr txBox="1">
              <a:spLocks noChangeArrowheads="1"/>
            </p:cNvSpPr>
            <p:nvPr/>
          </p:nvSpPr>
          <p:spPr bwMode="auto">
            <a:xfrm>
              <a:off x="261" y="617"/>
              <a:ext cx="1270" cy="2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0000" tIns="46800" rIns="90000" bIns="46800"/>
            <a:lstStyle/>
            <a:p>
              <a:pPr>
                <a:buClr>
                  <a:srgbClr val="000000"/>
                </a:buClr>
                <a:buSzPct val="25000"/>
                <a:buFont typeface="Noto Symbol"/>
                <a:buNone/>
              </a:pPr>
              <a:r>
                <a:rPr lang="en-US" sz="2000">
                  <a:sym typeface="Arial" charset="0"/>
                </a:rPr>
                <a:t>Grate Plates</a:t>
              </a:r>
            </a:p>
          </p:txBody>
        </p:sp>
        <p:pic>
          <p:nvPicPr>
            <p:cNvPr id="25618" name="Shape 244"/>
            <p:cNvPicPr preferRelativeResize="0">
              <a:picLocks noChangeAspect="1" noChangeArrowheads="1"/>
            </p:cNvPicPr>
            <p:nvPr/>
          </p:nvPicPr>
          <p:blipFill>
            <a:blip r:embed="rId8"/>
            <a:srcRect/>
            <a:stretch>
              <a:fillRect/>
            </a:stretch>
          </p:blipFill>
          <p:spPr bwMode="auto">
            <a:xfrm>
              <a:off x="715" y="981"/>
              <a:ext cx="1270" cy="95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5619" name="Shape 245"/>
            <p:cNvPicPr preferRelativeResize="0">
              <a:picLocks noChangeAspect="1" noChangeArrowheads="1"/>
            </p:cNvPicPr>
            <p:nvPr/>
          </p:nvPicPr>
          <p:blipFill>
            <a:blip r:embed="rId9"/>
            <a:srcRect/>
            <a:stretch>
              <a:fillRect/>
            </a:stretch>
          </p:blipFill>
          <p:spPr bwMode="auto">
            <a:xfrm>
              <a:off x="307" y="889"/>
              <a:ext cx="951" cy="9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246" name="Shape 246"/>
          <p:cNvGrpSpPr>
            <a:grpSpLocks/>
          </p:cNvGrpSpPr>
          <p:nvPr/>
        </p:nvGrpSpPr>
        <p:grpSpPr bwMode="auto">
          <a:xfrm>
            <a:off x="3152775" y="3543300"/>
            <a:ext cx="1406525" cy="2752725"/>
            <a:chOff x="1986" y="2160"/>
            <a:chExt cx="885" cy="1734"/>
          </a:xfrm>
        </p:grpSpPr>
        <p:sp>
          <p:nvSpPr>
            <p:cNvPr id="25621" name="Shape 247"/>
            <p:cNvSpPr txBox="1">
              <a:spLocks noChangeArrowheads="1"/>
            </p:cNvSpPr>
            <p:nvPr/>
          </p:nvSpPr>
          <p:spPr bwMode="auto">
            <a:xfrm>
              <a:off x="2073" y="2160"/>
              <a:ext cx="688" cy="5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25" tIns="45700" rIns="91425" bIns="45700"/>
            <a:lstStyle/>
            <a:p>
              <a:pPr algn="ctr">
                <a:buClr>
                  <a:srgbClr val="000000"/>
                </a:buClr>
                <a:buSzPct val="25000"/>
                <a:buFont typeface="Noto Symbol"/>
                <a:buNone/>
              </a:pPr>
              <a:r>
                <a:rPr lang="en-US" sz="2000">
                  <a:sym typeface="Arial" charset="0"/>
                </a:rPr>
                <a:t>Cooler</a:t>
              </a:r>
              <a:br>
                <a:rPr lang="en-US" sz="2000">
                  <a:sym typeface="Arial" charset="0"/>
                </a:rPr>
              </a:br>
              <a:r>
                <a:rPr lang="en-US" sz="2000">
                  <a:sym typeface="Arial" charset="0"/>
                </a:rPr>
                <a:t>Fans</a:t>
              </a:r>
            </a:p>
          </p:txBody>
        </p:sp>
        <p:pic>
          <p:nvPicPr>
            <p:cNvPr id="25622" name="Shape 248"/>
            <p:cNvPicPr preferRelativeResize="0">
              <a:picLocks noChangeAspect="1" noChangeArrowheads="1"/>
            </p:cNvPicPr>
            <p:nvPr/>
          </p:nvPicPr>
          <p:blipFill>
            <a:blip r:embed="rId10"/>
            <a:srcRect/>
            <a:stretch>
              <a:fillRect/>
            </a:stretch>
          </p:blipFill>
          <p:spPr bwMode="auto">
            <a:xfrm>
              <a:off x="1986" y="2704"/>
              <a:ext cx="885" cy="119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249" name="Shape 249"/>
          <p:cNvGrpSpPr>
            <a:grpSpLocks/>
          </p:cNvGrpSpPr>
          <p:nvPr/>
        </p:nvGrpSpPr>
        <p:grpSpPr bwMode="auto">
          <a:xfrm>
            <a:off x="631825" y="1311275"/>
            <a:ext cx="2303463" cy="1612900"/>
            <a:chOff x="398" y="753"/>
            <a:chExt cx="1450" cy="1016"/>
          </a:xfrm>
        </p:grpSpPr>
        <p:sp>
          <p:nvSpPr>
            <p:cNvPr id="25624" name="Shape 250"/>
            <p:cNvSpPr txBox="1">
              <a:spLocks noChangeArrowheads="1"/>
            </p:cNvSpPr>
            <p:nvPr/>
          </p:nvSpPr>
          <p:spPr bwMode="auto">
            <a:xfrm>
              <a:off x="534" y="753"/>
              <a:ext cx="1011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25" tIns="45700" rIns="91425" bIns="45700"/>
            <a:lstStyle/>
            <a:p>
              <a:pPr algn="ctr">
                <a:buClr>
                  <a:srgbClr val="000000"/>
                </a:buClr>
                <a:buSzPct val="25000"/>
                <a:buFont typeface="Noto Symbol"/>
                <a:buNone/>
              </a:pPr>
              <a:r>
                <a:rPr lang="en-US" sz="2000">
                  <a:sym typeface="Arial" charset="0"/>
                </a:rPr>
                <a:t>Static Inlet</a:t>
              </a:r>
            </a:p>
          </p:txBody>
        </p:sp>
        <p:pic>
          <p:nvPicPr>
            <p:cNvPr id="25625" name="Shape 251"/>
            <p:cNvPicPr preferRelativeResize="0">
              <a:picLocks noChangeAspect="1" noChangeArrowheads="1"/>
            </p:cNvPicPr>
            <p:nvPr/>
          </p:nvPicPr>
          <p:blipFill>
            <a:blip r:embed="rId11"/>
            <a:srcRect/>
            <a:stretch>
              <a:fillRect/>
            </a:stretch>
          </p:blipFill>
          <p:spPr bwMode="auto">
            <a:xfrm>
              <a:off x="398" y="1026"/>
              <a:ext cx="1450" cy="7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252" name="Shape 252"/>
          <p:cNvGrpSpPr>
            <a:grpSpLocks/>
          </p:cNvGrpSpPr>
          <p:nvPr/>
        </p:nvGrpSpPr>
        <p:grpSpPr bwMode="auto">
          <a:xfrm>
            <a:off x="7616825" y="3903663"/>
            <a:ext cx="1944688" cy="2087562"/>
            <a:chOff x="4797" y="2387"/>
            <a:chExt cx="1225" cy="1314"/>
          </a:xfrm>
        </p:grpSpPr>
        <p:sp>
          <p:nvSpPr>
            <p:cNvPr id="25627" name="Shape 253"/>
            <p:cNvSpPr txBox="1">
              <a:spLocks noChangeArrowheads="1"/>
            </p:cNvSpPr>
            <p:nvPr/>
          </p:nvSpPr>
          <p:spPr bwMode="auto">
            <a:xfrm>
              <a:off x="5038" y="2387"/>
              <a:ext cx="715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25" tIns="45700" rIns="91425" bIns="45700"/>
            <a:lstStyle/>
            <a:p>
              <a:pPr algn="ctr">
                <a:buClr>
                  <a:srgbClr val="000000"/>
                </a:buClr>
                <a:buSzPct val="25000"/>
                <a:buFont typeface="Noto Symbol"/>
                <a:buNone/>
              </a:pPr>
              <a:r>
                <a:rPr lang="en-US" sz="2000">
                  <a:sym typeface="Arial" charset="0"/>
                </a:rPr>
                <a:t>Casing</a:t>
              </a:r>
            </a:p>
          </p:txBody>
        </p:sp>
        <p:grpSp>
          <p:nvGrpSpPr>
            <p:cNvPr id="25628" name="Shape 254"/>
            <p:cNvGrpSpPr>
              <a:grpSpLocks/>
            </p:cNvGrpSpPr>
            <p:nvPr/>
          </p:nvGrpSpPr>
          <p:grpSpPr bwMode="auto">
            <a:xfrm>
              <a:off x="4797" y="2710"/>
              <a:ext cx="862" cy="492"/>
              <a:chOff x="2304" y="1894"/>
              <a:chExt cx="1315" cy="810"/>
            </a:xfrm>
          </p:grpSpPr>
          <p:sp>
            <p:nvSpPr>
              <p:cNvPr id="25629" name="Shape 255"/>
              <p:cNvSpPr>
                <a:spLocks noChangeArrowheads="1"/>
              </p:cNvSpPr>
              <p:nvPr/>
            </p:nvSpPr>
            <p:spPr bwMode="auto">
              <a:xfrm rot="10800000">
                <a:off x="2304" y="2432"/>
                <a:ext cx="272" cy="272"/>
              </a:xfrm>
              <a:prstGeom prst="triangle">
                <a:avLst>
                  <a:gd name="adj" fmla="val 50000"/>
                </a:avLst>
              </a:prstGeom>
              <a:solidFill>
                <a:srgbClr val="80000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rot="10800000" lIns="91425" tIns="45700" rIns="91425" bIns="457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000">
                  <a:sym typeface="Arial" charset="0"/>
                </a:endParaRPr>
              </a:p>
            </p:txBody>
          </p:sp>
          <p:sp>
            <p:nvSpPr>
              <p:cNvPr id="25630" name="Shape 256"/>
              <p:cNvSpPr>
                <a:spLocks noChangeArrowheads="1"/>
              </p:cNvSpPr>
              <p:nvPr/>
            </p:nvSpPr>
            <p:spPr bwMode="auto">
              <a:xfrm rot="10800000">
                <a:off x="2530" y="2432"/>
                <a:ext cx="272" cy="272"/>
              </a:xfrm>
              <a:prstGeom prst="triangle">
                <a:avLst>
                  <a:gd name="adj" fmla="val 50000"/>
                </a:avLst>
              </a:prstGeom>
              <a:solidFill>
                <a:srgbClr val="80000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rot="10800000" lIns="91425" tIns="45700" rIns="91425" bIns="457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000">
                  <a:sym typeface="Arial" charset="0"/>
                </a:endParaRPr>
              </a:p>
            </p:txBody>
          </p:sp>
          <p:sp>
            <p:nvSpPr>
              <p:cNvPr id="25631" name="Shape 257"/>
              <p:cNvSpPr>
                <a:spLocks noChangeArrowheads="1"/>
              </p:cNvSpPr>
              <p:nvPr/>
            </p:nvSpPr>
            <p:spPr bwMode="auto">
              <a:xfrm rot="10800000">
                <a:off x="2757" y="2432"/>
                <a:ext cx="272" cy="272"/>
              </a:xfrm>
              <a:prstGeom prst="triangle">
                <a:avLst>
                  <a:gd name="adj" fmla="val 50000"/>
                </a:avLst>
              </a:prstGeom>
              <a:solidFill>
                <a:srgbClr val="80000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rot="10800000" lIns="91425" tIns="45700" rIns="91425" bIns="457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000">
                  <a:sym typeface="Arial" charset="0"/>
                </a:endParaRPr>
              </a:p>
            </p:txBody>
          </p:sp>
          <p:sp>
            <p:nvSpPr>
              <p:cNvPr id="25632" name="Shape 258"/>
              <p:cNvSpPr>
                <a:spLocks noChangeArrowheads="1"/>
              </p:cNvSpPr>
              <p:nvPr/>
            </p:nvSpPr>
            <p:spPr bwMode="auto">
              <a:xfrm rot="10800000">
                <a:off x="2984" y="2432"/>
                <a:ext cx="272" cy="272"/>
              </a:xfrm>
              <a:prstGeom prst="triangle">
                <a:avLst>
                  <a:gd name="adj" fmla="val 50000"/>
                </a:avLst>
              </a:prstGeom>
              <a:solidFill>
                <a:srgbClr val="80000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rot="10800000" lIns="91425" tIns="45700" rIns="91425" bIns="457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000">
                  <a:sym typeface="Arial" charset="0"/>
                </a:endParaRPr>
              </a:p>
            </p:txBody>
          </p:sp>
          <p:sp>
            <p:nvSpPr>
              <p:cNvPr id="25633" name="Shape 259"/>
              <p:cNvSpPr>
                <a:spLocks noChangeArrowheads="1"/>
              </p:cNvSpPr>
              <p:nvPr/>
            </p:nvSpPr>
            <p:spPr bwMode="auto">
              <a:xfrm rot="10800000">
                <a:off x="3211" y="2432"/>
                <a:ext cx="272" cy="272"/>
              </a:xfrm>
              <a:prstGeom prst="triangle">
                <a:avLst>
                  <a:gd name="adj" fmla="val 50000"/>
                </a:avLst>
              </a:prstGeom>
              <a:solidFill>
                <a:srgbClr val="800000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rot="10800000" lIns="91425" tIns="45700" rIns="91425" bIns="457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000">
                  <a:sym typeface="Arial" charset="0"/>
                </a:endParaRPr>
              </a:p>
            </p:txBody>
          </p:sp>
          <p:grpSp>
            <p:nvGrpSpPr>
              <p:cNvPr id="25634" name="Shape 260"/>
              <p:cNvGrpSpPr>
                <a:grpSpLocks/>
              </p:cNvGrpSpPr>
              <p:nvPr/>
            </p:nvGrpSpPr>
            <p:grpSpPr bwMode="auto">
              <a:xfrm>
                <a:off x="2304" y="1894"/>
                <a:ext cx="1315" cy="543"/>
                <a:chOff x="2304" y="1894"/>
                <a:chExt cx="1315" cy="543"/>
              </a:xfrm>
            </p:grpSpPr>
            <p:sp>
              <p:nvSpPr>
                <p:cNvPr id="25635" name="Shape 261"/>
                <p:cNvSpPr>
                  <a:spLocks noChangeArrowheads="1"/>
                </p:cNvSpPr>
                <p:nvPr/>
              </p:nvSpPr>
              <p:spPr bwMode="auto">
                <a:xfrm>
                  <a:off x="2304" y="2165"/>
                  <a:ext cx="1178" cy="272"/>
                </a:xfrm>
                <a:prstGeom prst="rect">
                  <a:avLst/>
                </a:prstGeom>
                <a:solidFill>
                  <a:srgbClr val="800000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lIns="91425" tIns="45700" rIns="91425" bIns="45700" anchor="ctr"/>
                <a:lstStyle/>
                <a:p>
                  <a:pPr algn="ctr">
                    <a:buClr>
                      <a:srgbClr val="000000"/>
                    </a:buClr>
                    <a:buFont typeface="Noto Symbol"/>
                    <a:buNone/>
                  </a:pPr>
                  <a:endParaRPr lang="de-CH" sz="2000">
                    <a:sym typeface="Arial" charset="0"/>
                  </a:endParaRPr>
                </a:p>
              </p:txBody>
            </p:sp>
            <p:sp>
              <p:nvSpPr>
                <p:cNvPr id="25636" name="Shape 262"/>
                <p:cNvSpPr>
                  <a:spLocks noChangeArrowheads="1"/>
                </p:cNvSpPr>
                <p:nvPr/>
              </p:nvSpPr>
              <p:spPr bwMode="auto">
                <a:xfrm>
                  <a:off x="3483" y="2302"/>
                  <a:ext cx="136" cy="136"/>
                </a:xfrm>
                <a:prstGeom prst="rect">
                  <a:avLst/>
                </a:prstGeom>
                <a:solidFill>
                  <a:srgbClr val="800000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lIns="91425" tIns="45700" rIns="91425" bIns="45700" anchor="ctr"/>
                <a:lstStyle/>
                <a:p>
                  <a:pPr algn="ctr">
                    <a:buClr>
                      <a:srgbClr val="000000"/>
                    </a:buClr>
                    <a:buFont typeface="Noto Symbol"/>
                    <a:buNone/>
                  </a:pPr>
                  <a:endParaRPr lang="de-CH" sz="2000">
                    <a:sym typeface="Arial" charset="0"/>
                  </a:endParaRPr>
                </a:p>
              </p:txBody>
            </p:sp>
            <p:sp>
              <p:nvSpPr>
                <p:cNvPr id="25637" name="Shape 263"/>
                <p:cNvSpPr>
                  <a:spLocks noChangeArrowheads="1"/>
                </p:cNvSpPr>
                <p:nvPr/>
              </p:nvSpPr>
              <p:spPr bwMode="auto">
                <a:xfrm>
                  <a:off x="2304" y="1894"/>
                  <a:ext cx="272" cy="272"/>
                </a:xfrm>
                <a:prstGeom prst="rect">
                  <a:avLst/>
                </a:prstGeom>
                <a:solidFill>
                  <a:srgbClr val="800000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lIns="91425" tIns="45700" rIns="91425" bIns="45700" anchor="ctr"/>
                <a:lstStyle/>
                <a:p>
                  <a:pPr algn="ctr">
                    <a:buClr>
                      <a:srgbClr val="000000"/>
                    </a:buClr>
                    <a:buFont typeface="Noto Symbol"/>
                    <a:buNone/>
                  </a:pPr>
                  <a:endParaRPr lang="de-CH" sz="2000">
                    <a:sym typeface="Arial" charset="0"/>
                  </a:endParaRPr>
                </a:p>
              </p:txBody>
            </p:sp>
            <p:sp>
              <p:nvSpPr>
                <p:cNvPr id="25638" name="Shape 264"/>
                <p:cNvSpPr>
                  <a:spLocks noChangeArrowheads="1"/>
                </p:cNvSpPr>
                <p:nvPr/>
              </p:nvSpPr>
              <p:spPr bwMode="auto">
                <a:xfrm>
                  <a:off x="3164" y="1938"/>
                  <a:ext cx="90" cy="226"/>
                </a:xfrm>
                <a:prstGeom prst="rect">
                  <a:avLst/>
                </a:prstGeom>
                <a:solidFill>
                  <a:srgbClr val="800000"/>
                </a:solidFill>
                <a:ln w="9525">
                  <a:noFill/>
                  <a:miter lim="800000"/>
                  <a:headEnd/>
                  <a:tailEnd/>
                </a:ln>
              </p:spPr>
              <p:txBody>
                <a:bodyPr lIns="91425" tIns="45700" rIns="91425" bIns="45700" anchor="ctr"/>
                <a:lstStyle/>
                <a:p>
                  <a:pPr algn="ctr">
                    <a:buClr>
                      <a:srgbClr val="000000"/>
                    </a:buClr>
                    <a:buFont typeface="Noto Symbol"/>
                    <a:buNone/>
                  </a:pPr>
                  <a:endParaRPr lang="de-CH" sz="2000">
                    <a:sym typeface="Arial" charset="0"/>
                  </a:endParaRPr>
                </a:p>
              </p:txBody>
            </p:sp>
          </p:grpSp>
        </p:grpSp>
        <p:grpSp>
          <p:nvGrpSpPr>
            <p:cNvPr id="25639" name="Shape 265"/>
            <p:cNvGrpSpPr>
              <a:grpSpLocks/>
            </p:cNvGrpSpPr>
            <p:nvPr/>
          </p:nvGrpSpPr>
          <p:grpSpPr bwMode="auto">
            <a:xfrm>
              <a:off x="5024" y="3294"/>
              <a:ext cx="998" cy="407"/>
              <a:chOff x="3165" y="1026"/>
              <a:chExt cx="1315" cy="634"/>
            </a:xfrm>
          </p:grpSpPr>
          <p:sp>
            <p:nvSpPr>
              <p:cNvPr id="25640" name="Shape 266"/>
              <p:cNvSpPr>
                <a:spLocks noChangeArrowheads="1"/>
              </p:cNvSpPr>
              <p:nvPr/>
            </p:nvSpPr>
            <p:spPr bwMode="auto">
              <a:xfrm>
                <a:off x="3165" y="1297"/>
                <a:ext cx="1178" cy="362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1425" tIns="45700" rIns="91425" bIns="457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000">
                  <a:sym typeface="Arial" charset="0"/>
                </a:endParaRPr>
              </a:p>
            </p:txBody>
          </p:sp>
          <p:sp>
            <p:nvSpPr>
              <p:cNvPr id="25641" name="Shape 267"/>
              <p:cNvSpPr>
                <a:spLocks noChangeArrowheads="1"/>
              </p:cNvSpPr>
              <p:nvPr/>
            </p:nvSpPr>
            <p:spPr bwMode="auto">
              <a:xfrm>
                <a:off x="4345" y="1434"/>
                <a:ext cx="136" cy="136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1425" tIns="45700" rIns="91425" bIns="457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000">
                  <a:sym typeface="Arial" charset="0"/>
                </a:endParaRPr>
              </a:p>
            </p:txBody>
          </p:sp>
          <p:sp>
            <p:nvSpPr>
              <p:cNvPr id="25642" name="Shape 268"/>
              <p:cNvSpPr>
                <a:spLocks noChangeArrowheads="1"/>
              </p:cNvSpPr>
              <p:nvPr/>
            </p:nvSpPr>
            <p:spPr bwMode="auto">
              <a:xfrm>
                <a:off x="3165" y="1026"/>
                <a:ext cx="272" cy="272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1425" tIns="45700" rIns="91425" bIns="457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000">
                  <a:sym typeface="Arial" charset="0"/>
                </a:endParaRPr>
              </a:p>
            </p:txBody>
          </p:sp>
          <p:sp>
            <p:nvSpPr>
              <p:cNvPr id="25643" name="Shape 269"/>
              <p:cNvSpPr>
                <a:spLocks noChangeArrowheads="1"/>
              </p:cNvSpPr>
              <p:nvPr/>
            </p:nvSpPr>
            <p:spPr bwMode="auto">
              <a:xfrm>
                <a:off x="4027" y="1071"/>
                <a:ext cx="90" cy="226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1425" tIns="45700" rIns="91425" bIns="457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000">
                  <a:sym typeface="Arial" charset="0"/>
                </a:endParaRPr>
              </a:p>
            </p:txBody>
          </p:sp>
        </p:grpSp>
      </p:grpSp>
      <p:sp>
        <p:nvSpPr>
          <p:cNvPr id="44" name="Footer Placeholder 4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18A9A750-D6EC-4076-9104-5B45FE4BF815}" type="slidenum">
              <a:rPr lang="en-US" sz="800"/>
              <a:pPr algn="r"/>
              <a:t>11</a:t>
            </a:fld>
            <a:endParaRPr lang="en-US" sz="800"/>
          </a:p>
        </p:txBody>
      </p:sp>
      <p:sp>
        <p:nvSpPr>
          <p:cNvPr id="26627" name="Shape 275"/>
          <p:cNvSpPr txBox="1">
            <a:spLocks/>
          </p:cNvSpPr>
          <p:nvPr/>
        </p:nvSpPr>
        <p:spPr bwMode="auto">
          <a:xfrm>
            <a:off x="503238" y="358775"/>
            <a:ext cx="8774112" cy="792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The Static Cooler Inlet: Typical Main Features</a:t>
            </a:r>
          </a:p>
        </p:txBody>
      </p:sp>
      <p:pic>
        <p:nvPicPr>
          <p:cNvPr id="26628" name="Shape 276"/>
          <p:cNvPicPr preferRelativeResize="0">
            <a:picLocks noChangeAspect="1" noChangeArrowheads="1"/>
          </p:cNvPicPr>
          <p:nvPr/>
        </p:nvPicPr>
        <p:blipFill>
          <a:blip r:embed="rId2"/>
          <a:srcRect l="3714" r="5261"/>
          <a:stretch>
            <a:fillRect/>
          </a:stretch>
        </p:blipFill>
        <p:spPr bwMode="auto">
          <a:xfrm>
            <a:off x="3644900" y="1485900"/>
            <a:ext cx="5553075" cy="4403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629" name="Shape 277"/>
          <p:cNvSpPr>
            <a:spLocks noChangeArrowheads="1"/>
          </p:cNvSpPr>
          <p:nvPr/>
        </p:nvSpPr>
        <p:spPr bwMode="auto">
          <a:xfrm>
            <a:off x="790575" y="2289175"/>
            <a:ext cx="2709863" cy="4318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120000 h 120000"/>
            </a:gdLst>
            <a:ahLst/>
            <a:cxnLst/>
            <a:rect l="T0" t="T1" r="T2" b="T3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19999"/>
                </a:lnTo>
                <a:lnTo>
                  <a:pt x="0" y="119999"/>
                </a:lnTo>
                <a:close/>
              </a:path>
              <a:path w="120000" h="120000" fill="none" extrusionOk="0">
                <a:moveTo>
                  <a:pt x="123372" y="31766"/>
                </a:moveTo>
                <a:lnTo>
                  <a:pt x="148261" y="31766"/>
                </a:lnTo>
                <a:lnTo>
                  <a:pt x="237822" y="540883"/>
                </a:lnTo>
              </a:path>
            </a:pathLst>
          </a:custGeom>
          <a:solidFill>
            <a:srgbClr val="D1D1D2"/>
          </a:solidFill>
          <a:ln w="19050">
            <a:solidFill>
              <a:schemeClr val="accent2"/>
            </a:solidFill>
            <a:miter lim="800000"/>
            <a:headEnd/>
            <a:tailEnd/>
          </a:ln>
        </p:spPr>
        <p:txBody>
          <a:bodyPr lIns="91425" tIns="45700" rIns="91425" bIns="45700" anchor="ctr"/>
          <a:lstStyle/>
          <a:p>
            <a:pPr algn="ctr">
              <a:buClr>
                <a:srgbClr val="000000"/>
              </a:buClr>
              <a:buSzPct val="25000"/>
              <a:buFont typeface="Noto Symbol"/>
              <a:buNone/>
            </a:pPr>
            <a:r>
              <a:rPr lang="en-US" sz="1600">
                <a:sym typeface="Arial" charset="0"/>
              </a:rPr>
              <a:t>No moving rows</a:t>
            </a:r>
          </a:p>
        </p:txBody>
      </p:sp>
      <p:sp>
        <p:nvSpPr>
          <p:cNvPr id="26630" name="Shape 278"/>
          <p:cNvSpPr>
            <a:spLocks noChangeArrowheads="1"/>
          </p:cNvSpPr>
          <p:nvPr/>
        </p:nvSpPr>
        <p:spPr bwMode="auto">
          <a:xfrm>
            <a:off x="763588" y="2865438"/>
            <a:ext cx="2736850" cy="4318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120000 h 120000"/>
            </a:gdLst>
            <a:ahLst/>
            <a:cxnLst/>
            <a:rect l="T0" t="T1" r="T2" b="T3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19999"/>
                </a:lnTo>
                <a:lnTo>
                  <a:pt x="0" y="119999"/>
                </a:lnTo>
                <a:close/>
              </a:path>
              <a:path w="120000" h="120000" fill="none" extrusionOk="0">
                <a:moveTo>
                  <a:pt x="123338" y="31766"/>
                </a:moveTo>
                <a:lnTo>
                  <a:pt x="147633" y="31766"/>
                </a:lnTo>
                <a:lnTo>
                  <a:pt x="235477" y="416472"/>
                </a:lnTo>
              </a:path>
            </a:pathLst>
          </a:custGeom>
          <a:solidFill>
            <a:srgbClr val="D1D1D2"/>
          </a:solidFill>
          <a:ln w="19050">
            <a:solidFill>
              <a:schemeClr val="accent2"/>
            </a:solidFill>
            <a:miter lim="800000"/>
            <a:headEnd/>
            <a:tailEnd/>
          </a:ln>
        </p:spPr>
        <p:txBody>
          <a:bodyPr lIns="91425" tIns="45700" rIns="91425" bIns="45700" anchor="ctr"/>
          <a:lstStyle/>
          <a:p>
            <a:pPr algn="ctr">
              <a:buClr>
                <a:srgbClr val="000000"/>
              </a:buClr>
              <a:buSzPct val="25000"/>
              <a:buFont typeface="Noto Symbol"/>
              <a:buNone/>
            </a:pPr>
            <a:r>
              <a:rPr lang="en-US" sz="1600">
                <a:sym typeface="Arial" charset="0"/>
              </a:rPr>
              <a:t>14°-15°  inclined grate line</a:t>
            </a:r>
          </a:p>
        </p:txBody>
      </p:sp>
      <p:sp>
        <p:nvSpPr>
          <p:cNvPr id="26631" name="Shape 279"/>
          <p:cNvSpPr>
            <a:spLocks noChangeArrowheads="1"/>
          </p:cNvSpPr>
          <p:nvPr/>
        </p:nvSpPr>
        <p:spPr bwMode="auto">
          <a:xfrm>
            <a:off x="763588" y="3441700"/>
            <a:ext cx="2736850" cy="4318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120000 h 120000"/>
            </a:gdLst>
            <a:ahLst/>
            <a:cxnLst/>
            <a:rect l="T0" t="T1" r="T2" b="T3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19999"/>
                </a:lnTo>
                <a:lnTo>
                  <a:pt x="0" y="119999"/>
                </a:lnTo>
                <a:close/>
              </a:path>
              <a:path w="120000" h="120000" fill="none" extrusionOk="0">
                <a:moveTo>
                  <a:pt x="123338" y="31766"/>
                </a:moveTo>
                <a:lnTo>
                  <a:pt x="147422" y="31766"/>
                </a:lnTo>
                <a:lnTo>
                  <a:pt x="234082" y="287205"/>
                </a:lnTo>
              </a:path>
            </a:pathLst>
          </a:custGeom>
          <a:solidFill>
            <a:srgbClr val="D1D1D2"/>
          </a:solidFill>
          <a:ln w="19050">
            <a:solidFill>
              <a:schemeClr val="accent2"/>
            </a:solidFill>
            <a:miter lim="800000"/>
            <a:headEnd/>
            <a:tailEnd/>
          </a:ln>
        </p:spPr>
        <p:txBody>
          <a:bodyPr lIns="91425" tIns="45700" rIns="91425" bIns="45700" anchor="ctr"/>
          <a:lstStyle/>
          <a:p>
            <a:pPr algn="ctr">
              <a:buClr>
                <a:srgbClr val="000000"/>
              </a:buClr>
              <a:buSzPct val="25000"/>
              <a:buFont typeface="Noto Symbol"/>
              <a:buNone/>
            </a:pPr>
            <a:r>
              <a:rPr lang="en-US" sz="1600">
                <a:sym typeface="Arial" charset="0"/>
              </a:rPr>
              <a:t>5 – 8° inclined plate surface</a:t>
            </a:r>
          </a:p>
        </p:txBody>
      </p:sp>
      <p:sp>
        <p:nvSpPr>
          <p:cNvPr id="26632" name="Shape 280"/>
          <p:cNvSpPr>
            <a:spLocks noChangeArrowheads="1"/>
          </p:cNvSpPr>
          <p:nvPr/>
        </p:nvSpPr>
        <p:spPr bwMode="auto">
          <a:xfrm>
            <a:off x="763588" y="4017963"/>
            <a:ext cx="2736850" cy="4318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120000 h 120000"/>
            </a:gdLst>
            <a:ahLst/>
            <a:cxnLst/>
            <a:rect l="T0" t="T1" r="T2" b="T3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19999"/>
                </a:lnTo>
                <a:lnTo>
                  <a:pt x="0" y="119999"/>
                </a:lnTo>
                <a:close/>
              </a:path>
              <a:path w="120000" h="120000" fill="none" extrusionOk="0">
                <a:moveTo>
                  <a:pt x="123338" y="31766"/>
                </a:moveTo>
                <a:lnTo>
                  <a:pt x="135172" y="31766"/>
                </a:lnTo>
                <a:lnTo>
                  <a:pt x="177561" y="105000"/>
                </a:lnTo>
              </a:path>
            </a:pathLst>
          </a:custGeom>
          <a:solidFill>
            <a:srgbClr val="D1D1D2"/>
          </a:solidFill>
          <a:ln w="19050">
            <a:solidFill>
              <a:schemeClr val="accent2"/>
            </a:solidFill>
            <a:miter lim="800000"/>
            <a:headEnd/>
            <a:tailEnd/>
          </a:ln>
        </p:spPr>
        <p:txBody>
          <a:bodyPr lIns="91425" tIns="45700" rIns="91425" bIns="45700" anchor="ctr"/>
          <a:lstStyle/>
          <a:p>
            <a:pPr algn="ctr">
              <a:buClr>
                <a:srgbClr val="000000"/>
              </a:buClr>
              <a:buSzPct val="25000"/>
              <a:buFont typeface="Noto Symbol"/>
              <a:buNone/>
            </a:pPr>
            <a:r>
              <a:rPr lang="en-US" sz="1600">
                <a:sym typeface="Arial" charset="0"/>
              </a:rPr>
              <a:t>Refractory horseshoe</a:t>
            </a:r>
          </a:p>
        </p:txBody>
      </p:sp>
      <p:sp>
        <p:nvSpPr>
          <p:cNvPr id="26633" name="Shape 281"/>
          <p:cNvSpPr>
            <a:spLocks noChangeArrowheads="1"/>
          </p:cNvSpPr>
          <p:nvPr/>
        </p:nvSpPr>
        <p:spPr bwMode="auto">
          <a:xfrm>
            <a:off x="763588" y="1425575"/>
            <a:ext cx="2709862" cy="4318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120000 h 120000"/>
            </a:gdLst>
            <a:ahLst/>
            <a:cxnLst/>
            <a:rect l="T0" t="T1" r="T2" b="T3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  <a:path w="120000" h="120000" fill="none" extrusionOk="0">
                <a:moveTo>
                  <a:pt x="123372" y="31766"/>
                </a:moveTo>
                <a:lnTo>
                  <a:pt x="147555" y="31766"/>
                </a:lnTo>
                <a:lnTo>
                  <a:pt x="234655" y="682060"/>
                </a:lnTo>
              </a:path>
            </a:pathLst>
          </a:custGeom>
          <a:solidFill>
            <a:srgbClr val="D1D1D2"/>
          </a:solidFill>
          <a:ln w="19050">
            <a:solidFill>
              <a:schemeClr val="accent2"/>
            </a:solidFill>
            <a:miter lim="800000"/>
            <a:headEnd/>
            <a:tailEnd/>
          </a:ln>
        </p:spPr>
        <p:txBody>
          <a:bodyPr lIns="91425" tIns="45700" rIns="91425" bIns="45700" anchor="ctr"/>
          <a:lstStyle/>
          <a:p>
            <a:pPr algn="ctr">
              <a:buClr>
                <a:srgbClr val="000000"/>
              </a:buClr>
              <a:buSzPct val="25000"/>
              <a:buFont typeface="Noto Symbol"/>
              <a:buNone/>
            </a:pPr>
            <a:r>
              <a:rPr lang="en-US" sz="1600">
                <a:sym typeface="Arial" charset="0"/>
              </a:rPr>
              <a:t>Air blasters (snowman!)</a:t>
            </a:r>
          </a:p>
        </p:txBody>
      </p:sp>
      <p:sp>
        <p:nvSpPr>
          <p:cNvPr id="26634" name="Shape 282"/>
          <p:cNvSpPr>
            <a:spLocks noChangeArrowheads="1"/>
          </p:cNvSpPr>
          <p:nvPr/>
        </p:nvSpPr>
        <p:spPr bwMode="auto">
          <a:xfrm>
            <a:off x="763588" y="4665663"/>
            <a:ext cx="2736850" cy="431800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120000 h 120000"/>
            </a:gdLst>
            <a:ahLst/>
            <a:cxnLst/>
            <a:rect l="T0" t="T1" r="T2" b="T3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19999"/>
                </a:lnTo>
                <a:lnTo>
                  <a:pt x="0" y="119999"/>
                </a:lnTo>
                <a:close/>
              </a:path>
              <a:path w="120000" h="120000" fill="none" extrusionOk="0">
                <a:moveTo>
                  <a:pt x="123338" y="31766"/>
                </a:moveTo>
                <a:lnTo>
                  <a:pt x="146938" y="31766"/>
                </a:lnTo>
                <a:lnTo>
                  <a:pt x="231300" y="-25588"/>
                </a:lnTo>
              </a:path>
            </a:pathLst>
          </a:custGeom>
          <a:solidFill>
            <a:srgbClr val="D1D1D2"/>
          </a:solidFill>
          <a:ln w="19050">
            <a:solidFill>
              <a:schemeClr val="accent2"/>
            </a:solidFill>
            <a:miter lim="800000"/>
            <a:headEnd/>
            <a:tailEnd/>
          </a:ln>
        </p:spPr>
        <p:txBody>
          <a:bodyPr lIns="91425" tIns="45700" rIns="91425" bIns="45700" anchor="ctr"/>
          <a:lstStyle/>
          <a:p>
            <a:pPr algn="ctr">
              <a:buClr>
                <a:srgbClr val="000000"/>
              </a:buClr>
              <a:buSzPct val="25000"/>
              <a:buFont typeface="Noto Symbol"/>
              <a:buNone/>
            </a:pPr>
            <a:r>
              <a:rPr lang="en-US" sz="1600">
                <a:sym typeface="Arial" charset="0"/>
              </a:rPr>
              <a:t>Direct aeration</a:t>
            </a:r>
          </a:p>
        </p:txBody>
      </p:sp>
      <p:sp>
        <p:nvSpPr>
          <p:cNvPr id="26635" name="Shape 283"/>
          <p:cNvSpPr>
            <a:spLocks noChangeArrowheads="1"/>
          </p:cNvSpPr>
          <p:nvPr/>
        </p:nvSpPr>
        <p:spPr bwMode="auto">
          <a:xfrm>
            <a:off x="763588" y="5241925"/>
            <a:ext cx="2736850" cy="503238"/>
          </a:xfrm>
          <a:custGeom>
            <a:avLst/>
            <a:gdLst>
              <a:gd name="T0" fmla="*/ 0 w 120000"/>
              <a:gd name="T1" fmla="*/ 0 h 120000"/>
              <a:gd name="T2" fmla="*/ 120000 w 120000"/>
              <a:gd name="T3" fmla="*/ 120000 h 120000"/>
            </a:gdLst>
            <a:ahLst/>
            <a:cxnLst/>
            <a:rect l="T0" t="T1" r="T2" b="T3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19999"/>
                </a:lnTo>
                <a:lnTo>
                  <a:pt x="0" y="119999"/>
                </a:lnTo>
                <a:close/>
              </a:path>
              <a:path w="120000" h="120000" fill="none" extrusionOk="0">
                <a:moveTo>
                  <a:pt x="123338" y="27255"/>
                </a:moveTo>
                <a:lnTo>
                  <a:pt x="149094" y="27255"/>
                </a:lnTo>
                <a:lnTo>
                  <a:pt x="241183" y="-178294"/>
                </a:lnTo>
              </a:path>
            </a:pathLst>
          </a:custGeom>
          <a:solidFill>
            <a:srgbClr val="D1D1D2"/>
          </a:solidFill>
          <a:ln w="19050">
            <a:solidFill>
              <a:schemeClr val="accent2"/>
            </a:solidFill>
            <a:miter lim="800000"/>
            <a:headEnd/>
            <a:tailEnd/>
          </a:ln>
        </p:spPr>
        <p:txBody>
          <a:bodyPr lIns="91425" tIns="45700" rIns="91425" bIns="45700" anchor="ctr"/>
          <a:lstStyle/>
          <a:p>
            <a:pPr algn="ctr">
              <a:buClr>
                <a:srgbClr val="000000"/>
              </a:buClr>
              <a:buSzPct val="25000"/>
              <a:buFont typeface="Noto Symbol"/>
              <a:buNone/>
            </a:pPr>
            <a:r>
              <a:rPr lang="en-US" sz="1600">
                <a:sym typeface="Arial" charset="0"/>
              </a:rPr>
              <a:t>Minimum 2 aeration zones</a:t>
            </a:r>
            <a:br>
              <a:rPr lang="en-US" sz="1600">
                <a:sym typeface="Arial" charset="0"/>
              </a:rPr>
            </a:br>
            <a:r>
              <a:rPr lang="en-US" sz="1600">
                <a:sym typeface="Arial" charset="0"/>
              </a:rPr>
              <a:t>1 or 2 fans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3A97D5DF-68F6-46D3-9D27-14B9177E55F3}" type="slidenum">
              <a:rPr lang="en-US" sz="800"/>
              <a:pPr algn="r"/>
              <a:t>12</a:t>
            </a:fld>
            <a:endParaRPr lang="en-US" sz="800"/>
          </a:p>
        </p:txBody>
      </p:sp>
      <p:sp>
        <p:nvSpPr>
          <p:cNvPr id="288" name="Shape 288"/>
          <p:cNvSpPr txBox="1">
            <a:spLocks/>
          </p:cNvSpPr>
          <p:nvPr/>
        </p:nvSpPr>
        <p:spPr bwMode="auto">
          <a:xfrm>
            <a:off x="560388" y="1266825"/>
            <a:ext cx="8785225" cy="5113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marL="457200" indent="-457200">
              <a:spcBef>
                <a:spcPts val="1200"/>
              </a:spcBef>
              <a:buClr>
                <a:srgbClr val="FF1100"/>
              </a:buClr>
              <a:buSzPct val="25000"/>
              <a:buFont typeface="Times New Roman" pitchFamily="18" charset="0"/>
              <a:buNone/>
            </a:pPr>
            <a:r>
              <a:rPr lang="en-US" sz="2000"/>
              <a:t>Advantages:</a:t>
            </a:r>
          </a:p>
          <a:p>
            <a:pPr marL="457200" indent="-457200"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/>
              <a:t>Rapid initial clinker cooling to avoid clinker agglomeration</a:t>
            </a:r>
          </a:p>
          <a:p>
            <a:pPr marL="457200" indent="-457200"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/>
              <a:t>Better clinker distribution from the drop point to the entire grate width</a:t>
            </a:r>
          </a:p>
          <a:p>
            <a:pPr marL="457200" indent="-457200"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/>
              <a:t>Static (dead) clinker layer on the grate plates</a:t>
            </a:r>
            <a:br>
              <a:rPr lang="en-US" sz="2000"/>
            </a:br>
            <a:r>
              <a:rPr lang="en-US" sz="2000"/>
              <a:t>→ Reduced thermal exposure of the grate surface and supporting structure</a:t>
            </a:r>
            <a:br>
              <a:rPr lang="en-US" sz="2000"/>
            </a:br>
            <a:r>
              <a:rPr lang="en-US" sz="2000"/>
              <a:t>→ no burnt plates → better availability</a:t>
            </a:r>
          </a:p>
          <a:p>
            <a:pPr marL="457200" indent="-457200"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/>
              <a:t>No moving parts in impact and high temperature zone</a:t>
            </a:r>
          </a:p>
          <a:p>
            <a:pPr marL="457200" indent="-457200"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/>
              <a:t>100% sealed (no air losses)</a:t>
            </a:r>
          </a:p>
          <a:p>
            <a:pPr marL="457200" indent="-457200"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/>
              <a:t>Is standard for all new coolers</a:t>
            </a:r>
          </a:p>
          <a:p>
            <a:pPr marL="457200" indent="-457200"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/>
              <a:t>Proven good possibility to upgrade older grate coolers!</a:t>
            </a:r>
          </a:p>
          <a:p>
            <a:pPr marL="457200" indent="-457200"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endParaRPr lang="de-CH" sz="2000"/>
          </a:p>
        </p:txBody>
      </p:sp>
      <p:sp>
        <p:nvSpPr>
          <p:cNvPr id="27652" name="Shape 289"/>
          <p:cNvSpPr txBox="1">
            <a:spLocks/>
          </p:cNvSpPr>
          <p:nvPr/>
        </p:nvSpPr>
        <p:spPr bwMode="auto">
          <a:xfrm>
            <a:off x="560388" y="330200"/>
            <a:ext cx="8774112" cy="792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Static Cooler Inlet</a:t>
            </a:r>
          </a:p>
        </p:txBody>
      </p:sp>
      <p:sp>
        <p:nvSpPr>
          <p:cNvPr id="27653" name="Shape 290"/>
          <p:cNvSpPr>
            <a:spLocks/>
          </p:cNvSpPr>
          <p:nvPr/>
        </p:nvSpPr>
        <p:spPr bwMode="auto">
          <a:xfrm>
            <a:off x="8026400" y="3213100"/>
            <a:ext cx="1046163" cy="695325"/>
          </a:xfrm>
          <a:custGeom>
            <a:avLst/>
            <a:gdLst>
              <a:gd name="T0" fmla="*/ 0 w 768"/>
              <a:gd name="T1" fmla="*/ 0 h 480"/>
              <a:gd name="T2" fmla="*/ 768 w 768"/>
              <a:gd name="T3" fmla="*/ 480 h 480"/>
            </a:gdLst>
            <a:ahLst/>
            <a:cxnLst>
              <a:cxn ang="0">
                <a:pos x="0" y="0"/>
              </a:cxn>
              <a:cxn ang="0">
                <a:pos x="768" y="480"/>
              </a:cxn>
              <a:cxn ang="0">
                <a:pos x="768" y="0"/>
              </a:cxn>
              <a:cxn ang="0">
                <a:pos x="0" y="0"/>
              </a:cxn>
            </a:cxnLst>
            <a:rect l="T0" t="T1" r="T2" b="T3"/>
            <a:pathLst>
              <a:path w="768" h="480" extrusionOk="0">
                <a:moveTo>
                  <a:pt x="0" y="0"/>
                </a:moveTo>
                <a:lnTo>
                  <a:pt x="768" y="480"/>
                </a:lnTo>
                <a:lnTo>
                  <a:pt x="768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lIns="90000" tIns="46800" rIns="90000" bIns="46800" anchor="ctr"/>
          <a:lstStyle/>
          <a:p>
            <a:endParaRPr lang="de-DE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13061B2D-09D3-43B6-B9BD-614FBEEBB4E0}" type="slidenum">
              <a:rPr lang="en-US" sz="800"/>
              <a:pPr algn="r"/>
              <a:t>13</a:t>
            </a:fld>
            <a:endParaRPr lang="en-US" sz="800"/>
          </a:p>
        </p:txBody>
      </p:sp>
      <p:sp>
        <p:nvSpPr>
          <p:cNvPr id="28675" name="Shape 296"/>
          <p:cNvSpPr txBox="1">
            <a:spLocks/>
          </p:cNvSpPr>
          <p:nvPr/>
        </p:nvSpPr>
        <p:spPr bwMode="auto">
          <a:xfrm>
            <a:off x="560388" y="315913"/>
            <a:ext cx="877411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Example: FLSmidth New ABC (Air Blast Control) Inlet </a:t>
            </a:r>
          </a:p>
        </p:txBody>
      </p:sp>
      <p:pic>
        <p:nvPicPr>
          <p:cNvPr id="28676" name="Shape 297"/>
          <p:cNvPicPr preferRelativeResize="0"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0388" y="1209675"/>
            <a:ext cx="9072562" cy="509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2F9A3702-EEE5-4B07-849E-789B97213C92}" type="slidenum">
              <a:rPr lang="en-US" sz="800"/>
              <a:pPr algn="r"/>
              <a:t>14</a:t>
            </a:fld>
            <a:endParaRPr lang="en-US" sz="800"/>
          </a:p>
        </p:txBody>
      </p:sp>
      <p:sp>
        <p:nvSpPr>
          <p:cNvPr id="29699" name="Shape 302"/>
          <p:cNvSpPr txBox="1">
            <a:spLocks/>
          </p:cNvSpPr>
          <p:nvPr/>
        </p:nvSpPr>
        <p:spPr bwMode="auto">
          <a:xfrm>
            <a:off x="5097463" y="1354138"/>
            <a:ext cx="4248150" cy="511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marL="269875" indent="-269875">
              <a:spcBef>
                <a:spcPts val="1200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/>
              <a:t>Blast operation:</a:t>
            </a:r>
            <a:br>
              <a:rPr lang="en-US" sz="2000"/>
            </a:br>
            <a:r>
              <a:rPr lang="en-US" sz="2000"/>
              <a:t>Air from blaster replaces cooling air, and passes through  aeration slots into clinker  </a:t>
            </a:r>
          </a:p>
        </p:txBody>
      </p:sp>
      <p:sp>
        <p:nvSpPr>
          <p:cNvPr id="29700" name="Shape 303"/>
          <p:cNvSpPr txBox="1">
            <a:spLocks/>
          </p:cNvSpPr>
          <p:nvPr/>
        </p:nvSpPr>
        <p:spPr bwMode="auto">
          <a:xfrm>
            <a:off x="560388" y="1354138"/>
            <a:ext cx="4248150" cy="511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marL="269875" indent="-269875">
              <a:spcBef>
                <a:spcPts val="1200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/>
              <a:t>Normal operation:</a:t>
            </a:r>
            <a:br>
              <a:rPr lang="en-US" sz="2000"/>
            </a:br>
            <a:r>
              <a:rPr lang="en-US" sz="2000"/>
              <a:t>Cooling air from fans to chamber through flow regulator and aeration slots into clinker</a:t>
            </a:r>
          </a:p>
        </p:txBody>
      </p:sp>
      <p:sp>
        <p:nvSpPr>
          <p:cNvPr id="29701" name="Shape 304"/>
          <p:cNvSpPr txBox="1">
            <a:spLocks/>
          </p:cNvSpPr>
          <p:nvPr/>
        </p:nvSpPr>
        <p:spPr bwMode="auto">
          <a:xfrm>
            <a:off x="560388" y="344488"/>
            <a:ext cx="877411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ABC Inlet: Air blast through normal aeration slots</a:t>
            </a:r>
          </a:p>
        </p:txBody>
      </p:sp>
      <p:pic>
        <p:nvPicPr>
          <p:cNvPr id="29702" name="Shape 305"/>
          <p:cNvPicPr preferRelativeResize="0"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3050" y="2809875"/>
            <a:ext cx="4613275" cy="3527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703" name="Shape 306"/>
          <p:cNvPicPr preferRelativeResize="0"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13363" y="2809875"/>
            <a:ext cx="4344987" cy="3586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Footer Placeholder 8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C1AD4E2E-D987-49C4-A14D-E217B0D62567}" type="slidenum">
              <a:rPr lang="en-US" sz="800"/>
              <a:pPr algn="r"/>
              <a:t>15</a:t>
            </a:fld>
            <a:endParaRPr lang="en-US" sz="800"/>
          </a:p>
        </p:txBody>
      </p:sp>
      <p:sp>
        <p:nvSpPr>
          <p:cNvPr id="30723" name="Shape 311"/>
          <p:cNvSpPr txBox="1">
            <a:spLocks/>
          </p:cNvSpPr>
          <p:nvPr/>
        </p:nvSpPr>
        <p:spPr bwMode="auto">
          <a:xfrm>
            <a:off x="546100" y="330200"/>
            <a:ext cx="8774113" cy="792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The Three Golden Rules of Clinker Cooling</a:t>
            </a:r>
          </a:p>
        </p:txBody>
      </p:sp>
      <p:sp>
        <p:nvSpPr>
          <p:cNvPr id="30724" name="Shape 312"/>
          <p:cNvSpPr txBox="1">
            <a:spLocks noChangeArrowheads="1"/>
          </p:cNvSpPr>
          <p:nvPr/>
        </p:nvSpPr>
        <p:spPr bwMode="auto">
          <a:xfrm>
            <a:off x="723900" y="1339850"/>
            <a:ext cx="7908925" cy="367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00" rIns="91425" bIns="45700"/>
          <a:lstStyle/>
          <a:p>
            <a:pPr marL="514350" indent="-514350">
              <a:buClr>
                <a:schemeClr val="accent1"/>
              </a:buClr>
              <a:buSzPct val="100000"/>
              <a:buFont typeface="Arial" charset="0"/>
              <a:buAutoNum type="arabicParenR"/>
            </a:pPr>
            <a:r>
              <a:rPr lang="en-US" sz="2200">
                <a:sym typeface="Arial" charset="0"/>
              </a:rPr>
              <a:t>Keep the clinker on the grates (minimize fall through) ➔ improve gap management</a:t>
            </a:r>
          </a:p>
          <a:p>
            <a:pPr marL="514350" indent="-514350">
              <a:spcBef>
                <a:spcPts val="2638"/>
              </a:spcBef>
              <a:buClr>
                <a:schemeClr val="accent1"/>
              </a:buClr>
              <a:buSzPct val="100000"/>
              <a:buFont typeface="Arial" charset="0"/>
              <a:buAutoNum type="arabicParenR"/>
            </a:pPr>
            <a:r>
              <a:rPr lang="en-US" sz="2200">
                <a:sym typeface="Arial" charset="0"/>
              </a:rPr>
              <a:t>Controlled air distribution into the clinker (fan volume control, minimize air losses)</a:t>
            </a:r>
          </a:p>
          <a:p>
            <a:pPr marL="514350" indent="-514350">
              <a:spcBef>
                <a:spcPts val="2638"/>
              </a:spcBef>
              <a:spcAft>
                <a:spcPts val="838"/>
              </a:spcAft>
              <a:buClr>
                <a:schemeClr val="accent1"/>
              </a:buClr>
              <a:buSzPct val="100000"/>
              <a:buFont typeface="Arial" charset="0"/>
              <a:buAutoNum type="arabicParenR"/>
            </a:pPr>
            <a:r>
              <a:rPr lang="en-US" sz="2200">
                <a:sym typeface="Arial" charset="0"/>
              </a:rPr>
              <a:t>Operate with low grate speed (high clinker bed); even clinker distribution required</a:t>
            </a:r>
          </a:p>
        </p:txBody>
      </p:sp>
      <p:sp>
        <p:nvSpPr>
          <p:cNvPr id="30725" name="Shape 313"/>
          <p:cNvSpPr txBox="1">
            <a:spLocks noChangeArrowheads="1"/>
          </p:cNvSpPr>
          <p:nvPr/>
        </p:nvSpPr>
        <p:spPr bwMode="auto">
          <a:xfrm>
            <a:off x="855663" y="5086350"/>
            <a:ext cx="7388225" cy="1077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00" rIns="91425" bIns="45700"/>
          <a:lstStyle/>
          <a:p>
            <a:pPr algn="ctr">
              <a:buClr>
                <a:srgbClr val="FF1100"/>
              </a:buClr>
              <a:buSzPct val="25000"/>
              <a:buFont typeface="Noto Symbol"/>
              <a:buNone/>
            </a:pPr>
            <a:r>
              <a:rPr lang="en-US" sz="2200">
                <a:solidFill>
                  <a:schemeClr val="accent2"/>
                </a:solidFill>
                <a:sym typeface="Arial" charset="0"/>
              </a:rPr>
              <a:t>➔ Increased cooler efficiency </a:t>
            </a:r>
            <a:br>
              <a:rPr lang="en-US" sz="2200">
                <a:solidFill>
                  <a:schemeClr val="accent2"/>
                </a:solidFill>
                <a:sym typeface="Arial" charset="0"/>
              </a:rPr>
            </a:br>
            <a:r>
              <a:rPr lang="en-US" sz="2200">
                <a:solidFill>
                  <a:schemeClr val="accent2"/>
                </a:solidFill>
                <a:sym typeface="Arial" charset="0"/>
              </a:rPr>
              <a:t>     and cooler availability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CF282D88-1354-48B8-907E-8F124789241D}" type="slidenum">
              <a:rPr lang="en-US" sz="800"/>
              <a:pPr algn="r"/>
              <a:t>16</a:t>
            </a:fld>
            <a:endParaRPr lang="en-US" sz="800"/>
          </a:p>
        </p:txBody>
      </p:sp>
      <p:sp>
        <p:nvSpPr>
          <p:cNvPr id="31747" name="Shape 318"/>
          <p:cNvSpPr txBox="1">
            <a:spLocks/>
          </p:cNvSpPr>
          <p:nvPr/>
        </p:nvSpPr>
        <p:spPr bwMode="auto">
          <a:xfrm>
            <a:off x="538163" y="557213"/>
            <a:ext cx="8208962" cy="500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Key to Optimum Grate Cooler Performance</a:t>
            </a:r>
          </a:p>
        </p:txBody>
      </p:sp>
      <p:sp>
        <p:nvSpPr>
          <p:cNvPr id="319" name="Shape 319"/>
          <p:cNvSpPr txBox="1">
            <a:spLocks/>
          </p:cNvSpPr>
          <p:nvPr/>
        </p:nvSpPr>
        <p:spPr bwMode="auto">
          <a:xfrm>
            <a:off x="525463" y="2427288"/>
            <a:ext cx="8108950" cy="3709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marL="269875" indent="-269875">
              <a:lnSpc>
                <a:spcPct val="90000"/>
              </a:lnSpc>
              <a:spcBef>
                <a:spcPts val="1200"/>
              </a:spcBef>
              <a:buClr>
                <a:srgbClr val="FF1100"/>
              </a:buClr>
              <a:buSzPct val="25000"/>
              <a:buFont typeface="Times New Roman" pitchFamily="18" charset="0"/>
              <a:buNone/>
            </a:pPr>
            <a:r>
              <a:rPr lang="en-US" sz="2200" b="1"/>
              <a:t>This requires</a:t>
            </a:r>
          </a:p>
          <a:p>
            <a:pPr marL="269875" indent="-269875">
              <a:lnSpc>
                <a:spcPct val="90000"/>
              </a:lnSpc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200"/>
              <a:t>Even clinker bed depth across grate width</a:t>
            </a:r>
          </a:p>
          <a:p>
            <a:pPr marL="269875" indent="-269875">
              <a:lnSpc>
                <a:spcPct val="90000"/>
              </a:lnSpc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200"/>
              <a:t>Sufficient installed fan delivery pressure</a:t>
            </a:r>
          </a:p>
          <a:p>
            <a:pPr marL="269875" indent="-269875">
              <a:lnSpc>
                <a:spcPct val="90000"/>
              </a:lnSpc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200"/>
              <a:t>No air escaping through gaps</a:t>
            </a:r>
          </a:p>
          <a:p>
            <a:pPr marL="534988" lvl="1" indent="-268288">
              <a:lnSpc>
                <a:spcPct val="90000"/>
              </a:lnSpc>
              <a:spcBef>
                <a:spcPts val="25"/>
              </a:spcBef>
              <a:buClr>
                <a:srgbClr val="FF1100"/>
              </a:buClr>
              <a:buSzPct val="60000"/>
              <a:buFont typeface="Noto Symbol"/>
              <a:buChar char=""/>
            </a:pPr>
            <a:r>
              <a:rPr lang="en-US" sz="2200"/>
              <a:t>Between plates</a:t>
            </a:r>
          </a:p>
          <a:p>
            <a:pPr marL="534988" lvl="1" indent="-268288">
              <a:lnSpc>
                <a:spcPct val="90000"/>
              </a:lnSpc>
              <a:spcBef>
                <a:spcPts val="25"/>
              </a:spcBef>
              <a:buClr>
                <a:srgbClr val="FF1100"/>
              </a:buClr>
              <a:buSzPct val="60000"/>
              <a:buFont typeface="Noto Symbol"/>
              <a:buChar char=""/>
            </a:pPr>
            <a:r>
              <a:rPr lang="en-US" sz="2200"/>
              <a:t>Between grate plate rows</a:t>
            </a:r>
          </a:p>
          <a:p>
            <a:pPr marL="534988" lvl="1" indent="-268288">
              <a:lnSpc>
                <a:spcPct val="90000"/>
              </a:lnSpc>
              <a:spcBef>
                <a:spcPts val="25"/>
              </a:spcBef>
              <a:buClr>
                <a:srgbClr val="FF1100"/>
              </a:buClr>
              <a:buSzPct val="60000"/>
              <a:buFont typeface="Noto Symbol"/>
              <a:buChar char=""/>
            </a:pPr>
            <a:r>
              <a:rPr lang="en-US" sz="2200"/>
              <a:t>Grate plates and wall</a:t>
            </a:r>
          </a:p>
          <a:p>
            <a:pPr marL="534988" lvl="1" indent="-268288">
              <a:lnSpc>
                <a:spcPct val="90000"/>
              </a:lnSpc>
              <a:spcBef>
                <a:spcPts val="25"/>
              </a:spcBef>
              <a:buClr>
                <a:srgbClr val="FF1100"/>
              </a:buClr>
              <a:buSzPct val="60000"/>
              <a:buFont typeface="Noto Symbol"/>
              <a:buChar char=""/>
            </a:pPr>
            <a:r>
              <a:rPr lang="en-US" sz="2200"/>
              <a:t>Between undergrate compartments</a:t>
            </a:r>
          </a:p>
        </p:txBody>
      </p:sp>
      <p:sp>
        <p:nvSpPr>
          <p:cNvPr id="320" name="Shape 320"/>
          <p:cNvSpPr>
            <a:spLocks noChangeArrowheads="1"/>
          </p:cNvSpPr>
          <p:nvPr/>
        </p:nvSpPr>
        <p:spPr bwMode="auto">
          <a:xfrm>
            <a:off x="525463" y="1339850"/>
            <a:ext cx="8137525" cy="792163"/>
          </a:xfrm>
          <a:prstGeom prst="rect">
            <a:avLst/>
          </a:prstGeom>
          <a:noFill/>
          <a:ln w="38100">
            <a:solidFill>
              <a:schemeClr val="accent2"/>
            </a:solidFill>
            <a:miter lim="800000"/>
            <a:headEnd/>
            <a:tailEnd/>
          </a:ln>
        </p:spPr>
        <p:txBody>
          <a:bodyPr lIns="91425" tIns="45700" rIns="91425" bIns="45700"/>
          <a:lstStyle/>
          <a:p>
            <a:pPr marL="290513" indent="-290513">
              <a:lnSpc>
                <a:spcPct val="90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2200">
                <a:sym typeface="Arial" charset="0"/>
              </a:rPr>
              <a:t>	Operate at the highest possible bed depth, </a:t>
            </a:r>
            <a:br>
              <a:rPr lang="en-US" sz="2200">
                <a:sym typeface="Arial" charset="0"/>
              </a:rPr>
            </a:br>
            <a:r>
              <a:rPr lang="en-US" sz="2200">
                <a:sym typeface="Arial" charset="0"/>
              </a:rPr>
              <a:t>i.e. 600 – 1000 mm, depending on clinker granulometry</a:t>
            </a:r>
          </a:p>
          <a:p>
            <a:pPr marL="290513" indent="-290513">
              <a:lnSpc>
                <a:spcPct val="90000"/>
              </a:lnSpc>
              <a:buClr>
                <a:srgbClr val="000000"/>
              </a:buClr>
              <a:buFont typeface="Times New Roman" pitchFamily="18" charset="0"/>
              <a:buNone/>
            </a:pPr>
            <a:endParaRPr lang="de-CH" sz="2200">
              <a:sym typeface="Arial" charset="0"/>
            </a:endParaRPr>
          </a:p>
        </p:txBody>
      </p:sp>
      <p:grpSp>
        <p:nvGrpSpPr>
          <p:cNvPr id="321" name="Shape 321"/>
          <p:cNvGrpSpPr>
            <a:grpSpLocks/>
          </p:cNvGrpSpPr>
          <p:nvPr/>
        </p:nvGrpSpPr>
        <p:grpSpPr bwMode="auto">
          <a:xfrm>
            <a:off x="5678488" y="3943350"/>
            <a:ext cx="1654175" cy="1223963"/>
            <a:chOff x="4118" y="2522"/>
            <a:chExt cx="1041" cy="771"/>
          </a:xfrm>
        </p:grpSpPr>
        <p:sp>
          <p:nvSpPr>
            <p:cNvPr id="31751" name="Shape 322"/>
            <p:cNvSpPr>
              <a:spLocks/>
            </p:cNvSpPr>
            <p:nvPr/>
          </p:nvSpPr>
          <p:spPr bwMode="auto">
            <a:xfrm>
              <a:off x="4118" y="2522"/>
              <a:ext cx="136" cy="771"/>
            </a:xfrm>
            <a:prstGeom prst="rightBrace">
              <a:avLst>
                <a:gd name="adj1" fmla="val 47243"/>
                <a:gd name="adj2" fmla="val 50000"/>
              </a:avLst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lIns="91425" tIns="45700" rIns="91425" bIns="457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ym typeface="Arial" charset="0"/>
              </a:endParaRPr>
            </a:p>
          </p:txBody>
        </p:sp>
        <p:sp>
          <p:nvSpPr>
            <p:cNvPr id="31752" name="Shape 323"/>
            <p:cNvSpPr txBox="1">
              <a:spLocks noChangeArrowheads="1"/>
            </p:cNvSpPr>
            <p:nvPr/>
          </p:nvSpPr>
          <p:spPr bwMode="auto">
            <a:xfrm>
              <a:off x="4363" y="2750"/>
              <a:ext cx="796" cy="27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25" tIns="45700" rIns="91425" bIns="45700"/>
            <a:lstStyle/>
            <a:p>
              <a:pPr algn="ctr">
                <a:buClr>
                  <a:srgbClr val="000000"/>
                </a:buClr>
                <a:buSzPct val="25000"/>
                <a:buFont typeface="Noto Symbol"/>
                <a:buNone/>
              </a:pPr>
              <a:r>
                <a:rPr lang="en-US" sz="2200">
                  <a:sym typeface="Arial" charset="0"/>
                </a:rPr>
                <a:t>TIGHT !!</a:t>
              </a:r>
            </a:p>
          </p:txBody>
        </p:sp>
      </p:grpSp>
      <p:sp>
        <p:nvSpPr>
          <p:cNvPr id="10" name="Footer Placeholder 9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3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3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3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3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3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3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3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038D4E40-FDDF-4DDE-ADC1-E0DB7F534C79}" type="slidenum">
              <a:rPr lang="en-US" sz="800"/>
              <a:pPr algn="r"/>
              <a:t>17</a:t>
            </a:fld>
            <a:endParaRPr lang="en-US" sz="800"/>
          </a:p>
        </p:txBody>
      </p:sp>
      <p:sp>
        <p:nvSpPr>
          <p:cNvPr id="37891" name="Shape 328"/>
          <p:cNvSpPr txBox="1">
            <a:spLocks/>
          </p:cNvSpPr>
          <p:nvPr/>
        </p:nvSpPr>
        <p:spPr bwMode="auto">
          <a:xfrm>
            <a:off x="560388" y="301625"/>
            <a:ext cx="8774112" cy="792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Fact 1:There is Clinker Segregation at Kiln Discharge</a:t>
            </a:r>
          </a:p>
        </p:txBody>
      </p:sp>
      <p:grpSp>
        <p:nvGrpSpPr>
          <p:cNvPr id="37892" name="Shape 329"/>
          <p:cNvGrpSpPr>
            <a:grpSpLocks/>
          </p:cNvGrpSpPr>
          <p:nvPr/>
        </p:nvGrpSpPr>
        <p:grpSpPr bwMode="auto">
          <a:xfrm>
            <a:off x="1868488" y="1643063"/>
            <a:ext cx="6397625" cy="4464050"/>
            <a:chOff x="960" y="671"/>
            <a:chExt cx="4463" cy="3319"/>
          </a:xfrm>
        </p:grpSpPr>
        <p:grpSp>
          <p:nvGrpSpPr>
            <p:cNvPr id="37893" name="Shape 330"/>
            <p:cNvGrpSpPr>
              <a:grpSpLocks/>
            </p:cNvGrpSpPr>
            <p:nvPr/>
          </p:nvGrpSpPr>
          <p:grpSpPr bwMode="auto">
            <a:xfrm>
              <a:off x="2256" y="671"/>
              <a:ext cx="2016" cy="2064"/>
              <a:chOff x="3051" y="911"/>
              <a:chExt cx="2304" cy="2256"/>
            </a:xfrm>
          </p:grpSpPr>
          <p:sp>
            <p:nvSpPr>
              <p:cNvPr id="37894" name="Shape 331"/>
              <p:cNvSpPr>
                <a:spLocks noChangeArrowheads="1"/>
              </p:cNvSpPr>
              <p:nvPr/>
            </p:nvSpPr>
            <p:spPr bwMode="auto">
              <a:xfrm>
                <a:off x="3086" y="1056"/>
                <a:ext cx="2221" cy="2078"/>
              </a:xfrm>
              <a:prstGeom prst="ellipse">
                <a:avLst/>
              </a:prstGeom>
              <a:solidFill>
                <a:srgbClr val="FFCC00"/>
              </a:solidFill>
              <a:ln w="101600">
                <a:solidFill>
                  <a:schemeClr val="accent2"/>
                </a:solidFill>
                <a:prstDash val="dot"/>
                <a:round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>
                  <a:sym typeface="Arial" charset="0"/>
                </a:endParaRPr>
              </a:p>
            </p:txBody>
          </p:sp>
          <p:sp>
            <p:nvSpPr>
              <p:cNvPr id="37895" name="Shape 332"/>
              <p:cNvSpPr>
                <a:spLocks noChangeArrowheads="1"/>
              </p:cNvSpPr>
              <p:nvPr/>
            </p:nvSpPr>
            <p:spPr bwMode="auto">
              <a:xfrm>
                <a:off x="3051" y="1007"/>
                <a:ext cx="2304" cy="2160"/>
              </a:xfrm>
              <a:prstGeom prst="ellipse">
                <a:avLst/>
              </a:prstGeom>
              <a:noFill/>
              <a:ln w="38100">
                <a:solidFill>
                  <a:schemeClr val="accent2"/>
                </a:solidFill>
                <a:round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>
                  <a:sym typeface="Arial" charset="0"/>
                </a:endParaRPr>
              </a:p>
            </p:txBody>
          </p:sp>
          <p:cxnSp>
            <p:nvCxnSpPr>
              <p:cNvPr id="37896" name="Shape 333"/>
              <p:cNvCxnSpPr>
                <a:cxnSpLocks noChangeShapeType="1"/>
              </p:cNvCxnSpPr>
              <p:nvPr/>
            </p:nvCxnSpPr>
            <p:spPr bwMode="auto">
              <a:xfrm>
                <a:off x="3936" y="911"/>
                <a:ext cx="576" cy="0"/>
              </a:xfrm>
              <a:prstGeom prst="straightConnector1">
                <a:avLst/>
              </a:prstGeom>
              <a:noFill/>
              <a:ln w="50800">
                <a:solidFill>
                  <a:schemeClr val="accent2"/>
                </a:solidFill>
                <a:round/>
                <a:headEnd/>
                <a:tailEnd type="triangle" w="lg" len="lg"/>
              </a:ln>
            </p:spPr>
          </p:cxnSp>
        </p:grpSp>
        <p:cxnSp>
          <p:nvCxnSpPr>
            <p:cNvPr id="37897" name="Shape 334"/>
            <p:cNvCxnSpPr>
              <a:cxnSpLocks noChangeShapeType="1"/>
            </p:cNvCxnSpPr>
            <p:nvPr/>
          </p:nvCxnSpPr>
          <p:spPr bwMode="auto">
            <a:xfrm>
              <a:off x="4320" y="1735"/>
              <a:ext cx="0" cy="719"/>
            </a:xfrm>
            <a:prstGeom prst="straightConnector1">
              <a:avLst/>
            </a:prstGeom>
            <a:noFill/>
            <a:ln w="57150">
              <a:solidFill>
                <a:schemeClr val="accent2"/>
              </a:solidFill>
              <a:round/>
              <a:headEnd/>
              <a:tailEnd/>
            </a:ln>
          </p:spPr>
        </p:cxnSp>
        <p:cxnSp>
          <p:nvCxnSpPr>
            <p:cNvPr id="37898" name="Shape 335"/>
            <p:cNvCxnSpPr>
              <a:cxnSpLocks noChangeShapeType="1"/>
            </p:cNvCxnSpPr>
            <p:nvPr/>
          </p:nvCxnSpPr>
          <p:spPr bwMode="auto">
            <a:xfrm flipH="1">
              <a:off x="3936" y="2447"/>
              <a:ext cx="383" cy="623"/>
            </a:xfrm>
            <a:prstGeom prst="straightConnector1">
              <a:avLst/>
            </a:prstGeom>
            <a:noFill/>
            <a:ln w="57150">
              <a:solidFill>
                <a:schemeClr val="accent2"/>
              </a:solidFill>
              <a:round/>
              <a:headEnd/>
              <a:tailEnd/>
            </a:ln>
          </p:spPr>
        </p:cxnSp>
        <p:cxnSp>
          <p:nvCxnSpPr>
            <p:cNvPr id="37899" name="Shape 336"/>
            <p:cNvCxnSpPr>
              <a:cxnSpLocks noChangeShapeType="1"/>
            </p:cNvCxnSpPr>
            <p:nvPr/>
          </p:nvCxnSpPr>
          <p:spPr bwMode="auto">
            <a:xfrm>
              <a:off x="3936" y="3071"/>
              <a:ext cx="0" cy="911"/>
            </a:xfrm>
            <a:prstGeom prst="straightConnector1">
              <a:avLst/>
            </a:prstGeom>
            <a:noFill/>
            <a:ln w="57150">
              <a:solidFill>
                <a:schemeClr val="accent2"/>
              </a:solidFill>
              <a:round/>
              <a:headEnd/>
              <a:tailEnd/>
            </a:ln>
          </p:spPr>
        </p:cxnSp>
        <p:cxnSp>
          <p:nvCxnSpPr>
            <p:cNvPr id="37900" name="Shape 337"/>
            <p:cNvCxnSpPr>
              <a:cxnSpLocks noChangeShapeType="1"/>
            </p:cNvCxnSpPr>
            <p:nvPr/>
          </p:nvCxnSpPr>
          <p:spPr bwMode="auto">
            <a:xfrm>
              <a:off x="2207" y="1728"/>
              <a:ext cx="0" cy="2256"/>
            </a:xfrm>
            <a:prstGeom prst="straightConnector1">
              <a:avLst/>
            </a:prstGeom>
            <a:noFill/>
            <a:ln w="57150">
              <a:solidFill>
                <a:schemeClr val="accent2"/>
              </a:solidFill>
              <a:round/>
              <a:headEnd/>
              <a:tailEnd/>
            </a:ln>
          </p:spPr>
        </p:cxnSp>
        <p:cxnSp>
          <p:nvCxnSpPr>
            <p:cNvPr id="37901" name="Shape 338"/>
            <p:cNvCxnSpPr>
              <a:cxnSpLocks noChangeShapeType="1"/>
            </p:cNvCxnSpPr>
            <p:nvPr/>
          </p:nvCxnSpPr>
          <p:spPr bwMode="auto">
            <a:xfrm>
              <a:off x="2255" y="3647"/>
              <a:ext cx="1632" cy="0"/>
            </a:xfrm>
            <a:prstGeom prst="straightConnector1">
              <a:avLst/>
            </a:prstGeom>
            <a:noFill/>
            <a:ln w="63500">
              <a:solidFill>
                <a:schemeClr val="accent2"/>
              </a:solidFill>
              <a:prstDash val="dot"/>
              <a:round/>
              <a:headEnd/>
              <a:tailEnd/>
            </a:ln>
          </p:spPr>
        </p:cxnSp>
        <p:sp>
          <p:nvSpPr>
            <p:cNvPr id="37902" name="Shape 339"/>
            <p:cNvSpPr>
              <a:spLocks/>
            </p:cNvSpPr>
            <p:nvPr/>
          </p:nvSpPr>
          <p:spPr bwMode="auto">
            <a:xfrm>
              <a:off x="2304" y="1680"/>
              <a:ext cx="1056" cy="1001"/>
            </a:xfrm>
            <a:custGeom>
              <a:avLst/>
              <a:gdLst>
                <a:gd name="T0" fmla="*/ 0 w 1057"/>
                <a:gd name="T1" fmla="*/ 0 h 1002"/>
                <a:gd name="T2" fmla="*/ 1057 w 1057"/>
                <a:gd name="T3" fmla="*/ 1002 h 1002"/>
              </a:gdLst>
              <a:ahLst/>
              <a:cxnLst>
                <a:cxn ang="0">
                  <a:pos x="1023" y="982"/>
                </a:cxn>
                <a:cxn ang="0">
                  <a:pos x="955" y="955"/>
                </a:cxn>
                <a:cxn ang="0">
                  <a:pos x="915" y="914"/>
                </a:cxn>
                <a:cxn ang="0">
                  <a:pos x="894" y="894"/>
                </a:cxn>
                <a:cxn ang="0">
                  <a:pos x="840" y="847"/>
                </a:cxn>
                <a:cxn ang="0">
                  <a:pos x="752" y="772"/>
                </a:cxn>
                <a:cxn ang="0">
                  <a:pos x="739" y="745"/>
                </a:cxn>
                <a:cxn ang="0">
                  <a:pos x="698" y="718"/>
                </a:cxn>
                <a:cxn ang="0">
                  <a:pos x="596" y="589"/>
                </a:cxn>
                <a:cxn ang="0">
                  <a:pos x="461" y="447"/>
                </a:cxn>
                <a:cxn ang="0">
                  <a:pos x="407" y="386"/>
                </a:cxn>
                <a:cxn ang="0">
                  <a:pos x="393" y="359"/>
                </a:cxn>
                <a:cxn ang="0">
                  <a:pos x="237" y="244"/>
                </a:cxn>
                <a:cxn ang="0">
                  <a:pos x="156" y="155"/>
                </a:cxn>
                <a:cxn ang="0">
                  <a:pos x="0" y="0"/>
                </a:cxn>
                <a:cxn ang="0">
                  <a:pos x="20" y="264"/>
                </a:cxn>
                <a:cxn ang="0">
                  <a:pos x="54" y="311"/>
                </a:cxn>
                <a:cxn ang="0">
                  <a:pos x="129" y="487"/>
                </a:cxn>
                <a:cxn ang="0">
                  <a:pos x="149" y="555"/>
                </a:cxn>
                <a:cxn ang="0">
                  <a:pos x="190" y="623"/>
                </a:cxn>
                <a:cxn ang="0">
                  <a:pos x="210" y="664"/>
                </a:cxn>
                <a:cxn ang="0">
                  <a:pos x="258" y="691"/>
                </a:cxn>
                <a:cxn ang="0">
                  <a:pos x="393" y="813"/>
                </a:cxn>
                <a:cxn ang="0">
                  <a:pos x="515" y="894"/>
                </a:cxn>
                <a:cxn ang="0">
                  <a:pos x="644" y="955"/>
                </a:cxn>
                <a:cxn ang="0">
                  <a:pos x="786" y="1002"/>
                </a:cxn>
                <a:cxn ang="0">
                  <a:pos x="1050" y="996"/>
                </a:cxn>
                <a:cxn ang="0">
                  <a:pos x="1030" y="989"/>
                </a:cxn>
                <a:cxn ang="0">
                  <a:pos x="1023" y="982"/>
                </a:cxn>
              </a:cxnLst>
              <a:rect l="T0" t="T1" r="T2" b="T3"/>
              <a:pathLst>
                <a:path w="1057" h="1002" extrusionOk="0">
                  <a:moveTo>
                    <a:pt x="1023" y="982"/>
                  </a:moveTo>
                  <a:cubicBezTo>
                    <a:pt x="1001" y="971"/>
                    <a:pt x="975" y="969"/>
                    <a:pt x="955" y="955"/>
                  </a:cubicBezTo>
                  <a:cubicBezTo>
                    <a:pt x="939" y="944"/>
                    <a:pt x="929" y="928"/>
                    <a:pt x="915" y="914"/>
                  </a:cubicBezTo>
                  <a:cubicBezTo>
                    <a:pt x="908" y="907"/>
                    <a:pt x="894" y="894"/>
                    <a:pt x="894" y="894"/>
                  </a:cubicBezTo>
                  <a:cubicBezTo>
                    <a:pt x="885" y="865"/>
                    <a:pt x="869" y="855"/>
                    <a:pt x="840" y="847"/>
                  </a:cubicBezTo>
                  <a:cubicBezTo>
                    <a:pt x="818" y="811"/>
                    <a:pt x="777" y="811"/>
                    <a:pt x="752" y="772"/>
                  </a:cubicBezTo>
                  <a:cubicBezTo>
                    <a:pt x="747" y="764"/>
                    <a:pt x="746" y="752"/>
                    <a:pt x="739" y="745"/>
                  </a:cubicBezTo>
                  <a:cubicBezTo>
                    <a:pt x="727" y="733"/>
                    <a:pt x="698" y="718"/>
                    <a:pt x="698" y="718"/>
                  </a:cubicBezTo>
                  <a:cubicBezTo>
                    <a:pt x="666" y="673"/>
                    <a:pt x="628" y="634"/>
                    <a:pt x="596" y="589"/>
                  </a:cubicBezTo>
                  <a:cubicBezTo>
                    <a:pt x="575" y="519"/>
                    <a:pt x="512" y="492"/>
                    <a:pt x="461" y="447"/>
                  </a:cubicBezTo>
                  <a:cubicBezTo>
                    <a:pt x="434" y="423"/>
                    <a:pt x="422" y="413"/>
                    <a:pt x="407" y="386"/>
                  </a:cubicBezTo>
                  <a:cubicBezTo>
                    <a:pt x="402" y="377"/>
                    <a:pt x="400" y="366"/>
                    <a:pt x="393" y="359"/>
                  </a:cubicBezTo>
                  <a:cubicBezTo>
                    <a:pt x="346" y="312"/>
                    <a:pt x="284" y="289"/>
                    <a:pt x="237" y="244"/>
                  </a:cubicBezTo>
                  <a:cubicBezTo>
                    <a:pt x="226" y="210"/>
                    <a:pt x="183" y="179"/>
                    <a:pt x="156" y="155"/>
                  </a:cubicBezTo>
                  <a:cubicBezTo>
                    <a:pt x="100" y="105"/>
                    <a:pt x="62" y="44"/>
                    <a:pt x="0" y="0"/>
                  </a:cubicBezTo>
                  <a:cubicBezTo>
                    <a:pt x="9" y="85"/>
                    <a:pt x="4" y="181"/>
                    <a:pt x="20" y="264"/>
                  </a:cubicBezTo>
                  <a:cubicBezTo>
                    <a:pt x="24" y="283"/>
                    <a:pt x="43" y="295"/>
                    <a:pt x="54" y="311"/>
                  </a:cubicBezTo>
                  <a:cubicBezTo>
                    <a:pt x="65" y="374"/>
                    <a:pt x="100" y="430"/>
                    <a:pt x="129" y="487"/>
                  </a:cubicBezTo>
                  <a:cubicBezTo>
                    <a:pt x="134" y="508"/>
                    <a:pt x="138" y="536"/>
                    <a:pt x="149" y="555"/>
                  </a:cubicBezTo>
                  <a:cubicBezTo>
                    <a:pt x="178" y="606"/>
                    <a:pt x="171" y="580"/>
                    <a:pt x="190" y="623"/>
                  </a:cubicBezTo>
                  <a:cubicBezTo>
                    <a:pt x="198" y="640"/>
                    <a:pt x="196" y="649"/>
                    <a:pt x="210" y="664"/>
                  </a:cubicBezTo>
                  <a:cubicBezTo>
                    <a:pt x="229" y="684"/>
                    <a:pt x="235" y="683"/>
                    <a:pt x="258" y="691"/>
                  </a:cubicBezTo>
                  <a:cubicBezTo>
                    <a:pt x="296" y="729"/>
                    <a:pt x="341" y="795"/>
                    <a:pt x="393" y="813"/>
                  </a:cubicBezTo>
                  <a:cubicBezTo>
                    <a:pt x="425" y="845"/>
                    <a:pt x="471" y="879"/>
                    <a:pt x="515" y="894"/>
                  </a:cubicBezTo>
                  <a:cubicBezTo>
                    <a:pt x="550" y="929"/>
                    <a:pt x="598" y="939"/>
                    <a:pt x="644" y="955"/>
                  </a:cubicBezTo>
                  <a:cubicBezTo>
                    <a:pt x="691" y="971"/>
                    <a:pt x="737" y="991"/>
                    <a:pt x="786" y="1002"/>
                  </a:cubicBezTo>
                  <a:cubicBezTo>
                    <a:pt x="874" y="1000"/>
                    <a:pt x="962" y="1001"/>
                    <a:pt x="1050" y="996"/>
                  </a:cubicBezTo>
                  <a:cubicBezTo>
                    <a:pt x="1057" y="996"/>
                    <a:pt x="1036" y="992"/>
                    <a:pt x="1030" y="989"/>
                  </a:cubicBezTo>
                  <a:cubicBezTo>
                    <a:pt x="1027" y="987"/>
                    <a:pt x="1025" y="984"/>
                    <a:pt x="1023" y="982"/>
                  </a:cubicBezTo>
                  <a:close/>
                </a:path>
              </a:pathLst>
            </a:custGeom>
            <a:gradFill rotWithShape="0">
              <a:gsLst>
                <a:gs pos="0">
                  <a:srgbClr val="FF6600"/>
                </a:gs>
                <a:gs pos="50000">
                  <a:srgbClr val="762F00"/>
                </a:gs>
                <a:gs pos="100000">
                  <a:srgbClr val="FF6600"/>
                </a:gs>
              </a:gsLst>
              <a:lin ang="5400000"/>
            </a:gradFill>
            <a:ln w="9525" cap="flat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0000" tIns="46800" rIns="90000" bIns="46800" anchor="ctr"/>
            <a:lstStyle/>
            <a:p>
              <a:endParaRPr lang="de-DE"/>
            </a:p>
          </p:txBody>
        </p:sp>
        <p:sp>
          <p:nvSpPr>
            <p:cNvPr id="37903" name="Shape 340"/>
            <p:cNvSpPr>
              <a:spLocks noChangeArrowheads="1"/>
            </p:cNvSpPr>
            <p:nvPr/>
          </p:nvSpPr>
          <p:spPr bwMode="auto">
            <a:xfrm>
              <a:off x="960" y="2831"/>
              <a:ext cx="799" cy="432"/>
            </a:xfrm>
            <a:custGeom>
              <a:avLst/>
              <a:gdLst>
                <a:gd name="T0" fmla="*/ 0 w 120000"/>
                <a:gd name="T1" fmla="*/ 0 h 120000"/>
                <a:gd name="T2" fmla="*/ 120000 w 120000"/>
                <a:gd name="T3" fmla="*/ 120000 h 120000"/>
              </a:gdLst>
              <a:ahLst/>
              <a:cxnLst/>
              <a:rect l="T0" t="T1" r="T2" b="T3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close/>
                </a:path>
                <a:path w="120000" h="120000" fill="none" extrusionOk="0">
                  <a:moveTo>
                    <a:pt x="128277" y="22500"/>
                  </a:moveTo>
                  <a:lnTo>
                    <a:pt x="160344" y="22500"/>
                  </a:lnTo>
                  <a:lnTo>
                    <a:pt x="275516" y="217500"/>
                  </a:lnTo>
                </a:path>
              </a:pathLst>
            </a:custGeom>
            <a:noFill/>
            <a:ln w="25400">
              <a:solidFill>
                <a:schemeClr val="accent2"/>
              </a:solidFill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SzPct val="25000"/>
                <a:buFont typeface="Times New Roman" pitchFamily="18" charset="0"/>
                <a:buNone/>
              </a:pPr>
              <a:r>
                <a:rPr lang="en-US">
                  <a:sym typeface="Arial" charset="0"/>
                </a:rPr>
                <a:t>Fine clinker</a:t>
              </a:r>
            </a:p>
          </p:txBody>
        </p:sp>
        <p:sp>
          <p:nvSpPr>
            <p:cNvPr id="37904" name="Shape 341"/>
            <p:cNvSpPr>
              <a:spLocks noChangeArrowheads="1"/>
            </p:cNvSpPr>
            <p:nvPr/>
          </p:nvSpPr>
          <p:spPr bwMode="auto">
            <a:xfrm>
              <a:off x="4631" y="2831"/>
              <a:ext cx="792" cy="432"/>
            </a:xfrm>
            <a:custGeom>
              <a:avLst/>
              <a:gdLst>
                <a:gd name="T0" fmla="*/ 0 w 120000"/>
                <a:gd name="T1" fmla="*/ 0 h 120000"/>
                <a:gd name="T2" fmla="*/ 120000 w 120000"/>
                <a:gd name="T3" fmla="*/ 120000 h 120000"/>
              </a:gdLst>
              <a:ahLst/>
              <a:cxnLst/>
              <a:rect l="T0" t="T1" r="T2" b="T3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close/>
                </a:path>
                <a:path w="120000" h="120000" fill="none" extrusionOk="0">
                  <a:moveTo>
                    <a:pt x="-7272" y="22500"/>
                  </a:moveTo>
                  <a:lnTo>
                    <a:pt x="-42877" y="22500"/>
                  </a:lnTo>
                  <a:lnTo>
                    <a:pt x="-170605" y="215311"/>
                  </a:lnTo>
                </a:path>
              </a:pathLst>
            </a:custGeom>
            <a:noFill/>
            <a:ln w="25400">
              <a:solidFill>
                <a:schemeClr val="accent2"/>
              </a:solidFill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SzPct val="25000"/>
                <a:buFont typeface="Times New Roman" pitchFamily="18" charset="0"/>
                <a:buNone/>
              </a:pPr>
              <a:r>
                <a:rPr lang="en-US">
                  <a:sym typeface="Arial" charset="0"/>
                </a:rPr>
                <a:t>Coarse clinker</a:t>
              </a:r>
            </a:p>
          </p:txBody>
        </p:sp>
        <p:cxnSp>
          <p:nvCxnSpPr>
            <p:cNvPr id="37905" name="Shape 342"/>
            <p:cNvCxnSpPr>
              <a:cxnSpLocks noChangeShapeType="1"/>
            </p:cNvCxnSpPr>
            <p:nvPr/>
          </p:nvCxnSpPr>
          <p:spPr bwMode="auto">
            <a:xfrm>
              <a:off x="3263" y="671"/>
              <a:ext cx="0" cy="2208"/>
            </a:xfrm>
            <a:prstGeom prst="straightConnector1">
              <a:avLst/>
            </a:prstGeom>
            <a:noFill/>
            <a:ln w="9525">
              <a:solidFill>
                <a:schemeClr val="accent2"/>
              </a:solidFill>
              <a:prstDash val="lgDashDot"/>
              <a:round/>
              <a:headEnd/>
              <a:tailEnd/>
            </a:ln>
          </p:spPr>
        </p:cxnSp>
        <p:cxnSp>
          <p:nvCxnSpPr>
            <p:cNvPr id="37906" name="Shape 343"/>
            <p:cNvCxnSpPr>
              <a:cxnSpLocks noChangeShapeType="1"/>
            </p:cNvCxnSpPr>
            <p:nvPr/>
          </p:nvCxnSpPr>
          <p:spPr bwMode="auto">
            <a:xfrm rot="10800000">
              <a:off x="1919" y="1776"/>
              <a:ext cx="2640" cy="0"/>
            </a:xfrm>
            <a:prstGeom prst="straightConnector1">
              <a:avLst/>
            </a:prstGeom>
            <a:noFill/>
            <a:ln w="9525">
              <a:solidFill>
                <a:schemeClr val="accent2"/>
              </a:solidFill>
              <a:prstDash val="lgDashDot"/>
              <a:round/>
              <a:headEnd/>
              <a:tailEnd/>
            </a:ln>
          </p:spPr>
        </p:cxnSp>
        <p:cxnSp>
          <p:nvCxnSpPr>
            <p:cNvPr id="37907" name="Shape 344"/>
            <p:cNvCxnSpPr>
              <a:cxnSpLocks noChangeShapeType="1"/>
            </p:cNvCxnSpPr>
            <p:nvPr/>
          </p:nvCxnSpPr>
          <p:spPr bwMode="auto">
            <a:xfrm>
              <a:off x="3093" y="1782"/>
              <a:ext cx="0" cy="2208"/>
            </a:xfrm>
            <a:prstGeom prst="straightConnector1">
              <a:avLst/>
            </a:prstGeom>
            <a:noFill/>
            <a:ln w="9525">
              <a:solidFill>
                <a:schemeClr val="accent2"/>
              </a:solidFill>
              <a:prstDash val="lgDashDot"/>
              <a:round/>
              <a:headEnd/>
              <a:tailEnd/>
            </a:ln>
          </p:spPr>
        </p:cxnSp>
        <p:cxnSp>
          <p:nvCxnSpPr>
            <p:cNvPr id="37908" name="Shape 345"/>
            <p:cNvCxnSpPr>
              <a:cxnSpLocks noChangeShapeType="1"/>
            </p:cNvCxnSpPr>
            <p:nvPr/>
          </p:nvCxnSpPr>
          <p:spPr bwMode="auto">
            <a:xfrm>
              <a:off x="3071" y="2112"/>
              <a:ext cx="191" cy="0"/>
            </a:xfrm>
            <a:prstGeom prst="straightConnector1">
              <a:avLst/>
            </a:prstGeom>
            <a:noFill/>
            <a:ln w="38100">
              <a:solidFill>
                <a:schemeClr val="accent2"/>
              </a:solidFill>
              <a:round/>
              <a:headEnd type="stealth" w="med" len="med"/>
              <a:tailEnd type="stealth" w="med" len="med"/>
            </a:ln>
          </p:spPr>
        </p:cxnSp>
        <p:sp>
          <p:nvSpPr>
            <p:cNvPr id="37909" name="Shape 346"/>
            <p:cNvSpPr>
              <a:spLocks noChangeArrowheads="1"/>
            </p:cNvSpPr>
            <p:nvPr/>
          </p:nvSpPr>
          <p:spPr bwMode="auto">
            <a:xfrm>
              <a:off x="4608" y="1247"/>
              <a:ext cx="700" cy="383"/>
            </a:xfrm>
            <a:custGeom>
              <a:avLst/>
              <a:gdLst>
                <a:gd name="T0" fmla="*/ 0 w 120000"/>
                <a:gd name="T1" fmla="*/ 0 h 120000"/>
                <a:gd name="T2" fmla="*/ 120000 w 120000"/>
                <a:gd name="T3" fmla="*/ 120000 h 120000"/>
              </a:gdLst>
              <a:ahLst/>
              <a:cxnLst/>
              <a:rect l="T0" t="T1" r="T2" b="T3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close/>
                </a:path>
                <a:path w="120000" h="120000" fill="none" extrusionOk="0">
                  <a:moveTo>
                    <a:pt x="-8227" y="22500"/>
                  </a:moveTo>
                  <a:lnTo>
                    <a:pt x="-58972" y="22500"/>
                  </a:lnTo>
                  <a:lnTo>
                    <a:pt x="-241200" y="240627"/>
                  </a:lnTo>
                </a:path>
              </a:pathLst>
            </a:custGeom>
            <a:noFill/>
            <a:ln w="19050">
              <a:solidFill>
                <a:schemeClr val="accent2"/>
              </a:solidFill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SzPct val="25000"/>
                <a:buFont typeface="Times New Roman" pitchFamily="18" charset="0"/>
                <a:buNone/>
              </a:pPr>
              <a:r>
                <a:rPr lang="en-US">
                  <a:sym typeface="Arial" charset="0"/>
                </a:rPr>
                <a:t>Offset</a:t>
              </a:r>
            </a:p>
          </p:txBody>
        </p:sp>
        <p:sp>
          <p:nvSpPr>
            <p:cNvPr id="37910" name="Shape 347"/>
            <p:cNvSpPr>
              <a:spLocks/>
            </p:cNvSpPr>
            <p:nvPr/>
          </p:nvSpPr>
          <p:spPr bwMode="auto">
            <a:xfrm>
              <a:off x="2447" y="1968"/>
              <a:ext cx="240" cy="1584"/>
            </a:xfrm>
            <a:custGeom>
              <a:avLst/>
              <a:gdLst>
                <a:gd name="T0" fmla="*/ 0 w 21600"/>
                <a:gd name="T1" fmla="*/ 0 h 21600"/>
                <a:gd name="T2" fmla="*/ 21600 w 21600"/>
                <a:gd name="T3" fmla="*/ 21600 h 21600"/>
              </a:gdLst>
              <a:ahLst/>
              <a:cxnLst>
                <a:cxn ang="0">
                  <a:pos x="-1" y="0"/>
                </a:cxn>
                <a:cxn ang="0">
                  <a:pos x="21600" y="21600"/>
                </a:cxn>
                <a:cxn ang="0">
                  <a:pos x="-1" y="0"/>
                </a:cxn>
                <a:cxn ang="0">
                  <a:pos x="21600" y="21600"/>
                </a:cxn>
                <a:cxn ang="0">
                  <a:pos x="0" y="21600"/>
                </a:cxn>
                <a:cxn ang="0">
                  <a:pos x="-1" y="0"/>
                </a:cxn>
              </a:cxnLst>
              <a:rect l="T0" t="T1" r="T2" b="T3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0000" tIns="46800" rIns="90000" bIns="46800" anchor="ctr"/>
            <a:lstStyle/>
            <a:p>
              <a:endParaRPr lang="de-DE"/>
            </a:p>
          </p:txBody>
        </p:sp>
        <p:sp>
          <p:nvSpPr>
            <p:cNvPr id="37911" name="Shape 348"/>
            <p:cNvSpPr>
              <a:spLocks/>
            </p:cNvSpPr>
            <p:nvPr/>
          </p:nvSpPr>
          <p:spPr bwMode="auto">
            <a:xfrm>
              <a:off x="2447" y="1968"/>
              <a:ext cx="335" cy="1584"/>
            </a:xfrm>
            <a:custGeom>
              <a:avLst/>
              <a:gdLst>
                <a:gd name="T0" fmla="*/ 0 w 21600"/>
                <a:gd name="T1" fmla="*/ 0 h 21600"/>
                <a:gd name="T2" fmla="*/ 21600 w 21600"/>
                <a:gd name="T3" fmla="*/ 21600 h 21600"/>
              </a:gdLst>
              <a:ahLst/>
              <a:cxnLst>
                <a:cxn ang="0">
                  <a:pos x="-1" y="0"/>
                </a:cxn>
                <a:cxn ang="0">
                  <a:pos x="21600" y="21600"/>
                </a:cxn>
                <a:cxn ang="0">
                  <a:pos x="-1" y="0"/>
                </a:cxn>
                <a:cxn ang="0">
                  <a:pos x="21600" y="21600"/>
                </a:cxn>
                <a:cxn ang="0">
                  <a:pos x="0" y="21600"/>
                </a:cxn>
                <a:cxn ang="0">
                  <a:pos x="-1" y="0"/>
                </a:cxn>
              </a:cxnLst>
              <a:rect l="T0" t="T1" r="T2" b="T3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0000" tIns="46800" rIns="90000" bIns="46800" anchor="ctr"/>
            <a:lstStyle/>
            <a:p>
              <a:endParaRPr lang="de-DE"/>
            </a:p>
          </p:txBody>
        </p:sp>
        <p:sp>
          <p:nvSpPr>
            <p:cNvPr id="37912" name="Shape 349"/>
            <p:cNvSpPr>
              <a:spLocks/>
            </p:cNvSpPr>
            <p:nvPr/>
          </p:nvSpPr>
          <p:spPr bwMode="auto">
            <a:xfrm>
              <a:off x="2447" y="1968"/>
              <a:ext cx="431" cy="1584"/>
            </a:xfrm>
            <a:custGeom>
              <a:avLst/>
              <a:gdLst>
                <a:gd name="T0" fmla="*/ 0 w 21600"/>
                <a:gd name="T1" fmla="*/ 0 h 21600"/>
                <a:gd name="T2" fmla="*/ 21600 w 21600"/>
                <a:gd name="T3" fmla="*/ 21600 h 21600"/>
              </a:gdLst>
              <a:ahLst/>
              <a:cxnLst>
                <a:cxn ang="0">
                  <a:pos x="-1" y="0"/>
                </a:cxn>
                <a:cxn ang="0">
                  <a:pos x="21600" y="21600"/>
                </a:cxn>
                <a:cxn ang="0">
                  <a:pos x="-1" y="0"/>
                </a:cxn>
                <a:cxn ang="0">
                  <a:pos x="21600" y="21600"/>
                </a:cxn>
                <a:cxn ang="0">
                  <a:pos x="0" y="21600"/>
                </a:cxn>
                <a:cxn ang="0">
                  <a:pos x="-1" y="0"/>
                </a:cxn>
              </a:cxnLst>
              <a:rect l="T0" t="T1" r="T2" b="T3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0000" tIns="46800" rIns="90000" bIns="46800" anchor="ctr"/>
            <a:lstStyle/>
            <a:p>
              <a:endParaRPr lang="de-DE"/>
            </a:p>
          </p:txBody>
        </p:sp>
        <p:sp>
          <p:nvSpPr>
            <p:cNvPr id="37913" name="Shape 350"/>
            <p:cNvSpPr>
              <a:spLocks/>
            </p:cNvSpPr>
            <p:nvPr/>
          </p:nvSpPr>
          <p:spPr bwMode="auto">
            <a:xfrm>
              <a:off x="2447" y="1967"/>
              <a:ext cx="671" cy="1584"/>
            </a:xfrm>
            <a:custGeom>
              <a:avLst/>
              <a:gdLst>
                <a:gd name="T0" fmla="*/ 0 w 21600"/>
                <a:gd name="T1" fmla="*/ 0 h 21600"/>
                <a:gd name="T2" fmla="*/ 21600 w 21600"/>
                <a:gd name="T3" fmla="*/ 21600 h 21600"/>
              </a:gdLst>
              <a:ahLst/>
              <a:cxnLst>
                <a:cxn ang="0">
                  <a:pos x="-1" y="0"/>
                </a:cxn>
                <a:cxn ang="0">
                  <a:pos x="21600" y="21600"/>
                </a:cxn>
                <a:cxn ang="0">
                  <a:pos x="-1" y="0"/>
                </a:cxn>
                <a:cxn ang="0">
                  <a:pos x="21600" y="21600"/>
                </a:cxn>
                <a:cxn ang="0">
                  <a:pos x="0" y="21600"/>
                </a:cxn>
                <a:cxn ang="0">
                  <a:pos x="-1" y="0"/>
                </a:cxn>
              </a:cxnLst>
              <a:rect l="T0" t="T1" r="T2" b="T3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0000" tIns="46800" rIns="90000" bIns="46800" anchor="ctr"/>
            <a:lstStyle/>
            <a:p>
              <a:endParaRPr lang="de-DE"/>
            </a:p>
          </p:txBody>
        </p:sp>
        <p:sp>
          <p:nvSpPr>
            <p:cNvPr id="37914" name="Shape 351"/>
            <p:cNvSpPr>
              <a:spLocks/>
            </p:cNvSpPr>
            <p:nvPr/>
          </p:nvSpPr>
          <p:spPr bwMode="auto">
            <a:xfrm>
              <a:off x="2570" y="2063"/>
              <a:ext cx="431" cy="1475"/>
            </a:xfrm>
            <a:custGeom>
              <a:avLst/>
              <a:gdLst>
                <a:gd name="T0" fmla="*/ 0 w 21600"/>
                <a:gd name="T1" fmla="*/ 0 h 21600"/>
                <a:gd name="T2" fmla="*/ 21600 w 21600"/>
                <a:gd name="T3" fmla="*/ 21600 h 21600"/>
              </a:gdLst>
              <a:ahLst/>
              <a:cxnLst>
                <a:cxn ang="0">
                  <a:pos x="-1" y="0"/>
                </a:cxn>
                <a:cxn ang="0">
                  <a:pos x="21600" y="21600"/>
                </a:cxn>
                <a:cxn ang="0">
                  <a:pos x="-1" y="0"/>
                </a:cxn>
                <a:cxn ang="0">
                  <a:pos x="21600" y="21600"/>
                </a:cxn>
                <a:cxn ang="0">
                  <a:pos x="0" y="21600"/>
                </a:cxn>
                <a:cxn ang="0">
                  <a:pos x="-1" y="0"/>
                </a:cxn>
              </a:cxnLst>
              <a:rect l="T0" t="T1" r="T2" b="T3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0000" tIns="46800" rIns="90000" bIns="46800" anchor="ctr"/>
            <a:lstStyle/>
            <a:p>
              <a:endParaRPr lang="de-DE"/>
            </a:p>
          </p:txBody>
        </p:sp>
        <p:sp>
          <p:nvSpPr>
            <p:cNvPr id="37915" name="Shape 352"/>
            <p:cNvSpPr>
              <a:spLocks/>
            </p:cNvSpPr>
            <p:nvPr/>
          </p:nvSpPr>
          <p:spPr bwMode="auto">
            <a:xfrm>
              <a:off x="2762" y="2304"/>
              <a:ext cx="480" cy="1228"/>
            </a:xfrm>
            <a:custGeom>
              <a:avLst/>
              <a:gdLst>
                <a:gd name="T0" fmla="*/ 0 w 21600"/>
                <a:gd name="T1" fmla="*/ 0 h 21600"/>
                <a:gd name="T2" fmla="*/ 21600 w 21600"/>
                <a:gd name="T3" fmla="*/ 21600 h 21600"/>
              </a:gdLst>
              <a:ahLst/>
              <a:cxnLst>
                <a:cxn ang="0">
                  <a:pos x="-1" y="0"/>
                </a:cxn>
                <a:cxn ang="0">
                  <a:pos x="21600" y="21600"/>
                </a:cxn>
                <a:cxn ang="0">
                  <a:pos x="-1" y="0"/>
                </a:cxn>
                <a:cxn ang="0">
                  <a:pos x="21600" y="21600"/>
                </a:cxn>
                <a:cxn ang="0">
                  <a:pos x="0" y="21600"/>
                </a:cxn>
                <a:cxn ang="0">
                  <a:pos x="-1" y="0"/>
                </a:cxn>
              </a:cxnLst>
              <a:rect l="T0" t="T1" r="T2" b="T3"/>
              <a:pathLst>
                <a:path w="21600" h="21600" fill="none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</a:path>
                <a:path w="21600" h="21600" extrusionOk="0">
                  <a:moveTo>
                    <a:pt x="-1" y="0"/>
                  </a:moveTo>
                  <a:cubicBezTo>
                    <a:pt x="11929" y="0"/>
                    <a:pt x="21600" y="9670"/>
                    <a:pt x="21600" y="21600"/>
                  </a:cubicBezTo>
                  <a:lnTo>
                    <a:pt x="0" y="21600"/>
                  </a:lnTo>
                  <a:lnTo>
                    <a:pt x="-1" y="0"/>
                  </a:lnTo>
                  <a:close/>
                </a:path>
              </a:pathLst>
            </a:custGeom>
            <a:noFill/>
            <a:ln w="19050" cap="flat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0000" tIns="46800" rIns="90000" bIns="46800" anchor="ctr"/>
            <a:lstStyle/>
            <a:p>
              <a:endParaRPr lang="de-DE"/>
            </a:p>
          </p:txBody>
        </p:sp>
        <p:sp>
          <p:nvSpPr>
            <p:cNvPr id="37916" name="Shape 353"/>
            <p:cNvSpPr>
              <a:spLocks noChangeArrowheads="1"/>
            </p:cNvSpPr>
            <p:nvPr/>
          </p:nvSpPr>
          <p:spPr bwMode="auto">
            <a:xfrm>
              <a:off x="2235" y="3456"/>
              <a:ext cx="1688" cy="163"/>
            </a:xfrm>
            <a:prstGeom prst="rect">
              <a:avLst/>
            </a:prstGeom>
            <a:solidFill>
              <a:srgbClr val="FFCC66"/>
            </a:solidFill>
            <a:ln w="9525">
              <a:solidFill>
                <a:schemeClr val="accent2"/>
              </a:solidFill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>
                <a:sym typeface="Arial" charset="0"/>
              </a:endParaRPr>
            </a:p>
          </p:txBody>
        </p:sp>
        <p:sp>
          <p:nvSpPr>
            <p:cNvPr id="37917" name="Shape 354"/>
            <p:cNvSpPr>
              <a:spLocks noChangeArrowheads="1"/>
            </p:cNvSpPr>
            <p:nvPr/>
          </p:nvSpPr>
          <p:spPr bwMode="auto">
            <a:xfrm>
              <a:off x="2220" y="3263"/>
              <a:ext cx="1667" cy="192"/>
            </a:xfrm>
            <a:prstGeom prst="triangle">
              <a:avLst>
                <a:gd name="adj" fmla="val 37083"/>
              </a:avLst>
            </a:prstGeom>
            <a:solidFill>
              <a:srgbClr val="FFCC66"/>
            </a:solidFill>
            <a:ln w="9525">
              <a:solidFill>
                <a:schemeClr val="accent2"/>
              </a:solidFill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>
                <a:sym typeface="Arial" charset="0"/>
              </a:endParaRPr>
            </a:p>
          </p:txBody>
        </p:sp>
      </p:grpSp>
      <p:sp>
        <p:nvSpPr>
          <p:cNvPr id="37918" name="Shape 355"/>
          <p:cNvSpPr txBox="1">
            <a:spLocks noChangeArrowheads="1"/>
          </p:cNvSpPr>
          <p:nvPr/>
        </p:nvSpPr>
        <p:spPr bwMode="auto">
          <a:xfrm>
            <a:off x="5519738" y="1427163"/>
            <a:ext cx="171767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/>
          <a:lstStyle/>
          <a:p>
            <a:pPr algn="ctr">
              <a:buClr>
                <a:srgbClr val="000000"/>
              </a:buClr>
              <a:buSzPct val="25000"/>
              <a:buFont typeface="Times New Roman" pitchFamily="18" charset="0"/>
              <a:buNone/>
            </a:pPr>
            <a:r>
              <a:rPr lang="en-US">
                <a:sym typeface="Arial" charset="0"/>
              </a:rPr>
              <a:t>Kiln Rotation</a:t>
            </a:r>
          </a:p>
        </p:txBody>
      </p:sp>
      <p:sp>
        <p:nvSpPr>
          <p:cNvPr id="32" name="Footer Placeholder 3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5" name="Shape 360"/>
          <p:cNvPicPr preferRelativeResize="0">
            <a:picLocks noChangeAspect="1" noChangeArrowheads="1"/>
          </p:cNvPicPr>
          <p:nvPr/>
        </p:nvPicPr>
        <p:blipFill>
          <a:blip r:embed="rId2"/>
          <a:srcRect l="31079" t="16574" r="37827" b="24043"/>
          <a:stretch>
            <a:fillRect/>
          </a:stretch>
        </p:blipFill>
        <p:spPr bwMode="auto">
          <a:xfrm>
            <a:off x="3124200" y="1168400"/>
            <a:ext cx="2928938" cy="3871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916" name="Shape 361"/>
          <p:cNvSpPr>
            <a:spLocks noChangeArrowheads="1"/>
          </p:cNvSpPr>
          <p:nvPr/>
        </p:nvSpPr>
        <p:spPr bwMode="auto">
          <a:xfrm>
            <a:off x="450850" y="574675"/>
            <a:ext cx="8221663" cy="7254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00" rIns="91425" bIns="45700" anchor="ctr"/>
          <a:lstStyle/>
          <a:p>
            <a:pPr>
              <a:buClr>
                <a:srgbClr val="000000"/>
              </a:buClr>
              <a:buSzPct val="25000"/>
              <a:buFont typeface="Times New Roman" pitchFamily="18" charset="0"/>
              <a:buNone/>
            </a:pPr>
            <a:r>
              <a:rPr lang="en-US" sz="2400" b="1">
                <a:sym typeface="Arial" charset="0"/>
              </a:rPr>
              <a:t>Fact 2:Resistance and cooling depend on clinker size</a:t>
            </a:r>
          </a:p>
        </p:txBody>
      </p:sp>
      <p:grpSp>
        <p:nvGrpSpPr>
          <p:cNvPr id="38917" name="Shape 362"/>
          <p:cNvGrpSpPr>
            <a:grpSpLocks/>
          </p:cNvGrpSpPr>
          <p:nvPr/>
        </p:nvGrpSpPr>
        <p:grpSpPr bwMode="auto">
          <a:xfrm>
            <a:off x="260350" y="1195388"/>
            <a:ext cx="3551238" cy="4876800"/>
            <a:chOff x="307" y="617"/>
            <a:chExt cx="2236" cy="3071"/>
          </a:xfrm>
        </p:grpSpPr>
        <p:pic>
          <p:nvPicPr>
            <p:cNvPr id="38918" name="Shape 363"/>
            <p:cNvPicPr preferRelativeResize="0">
              <a:picLocks noChangeAspect="1" noChangeArrowheads="1"/>
            </p:cNvPicPr>
            <p:nvPr/>
          </p:nvPicPr>
          <p:blipFill>
            <a:blip r:embed="rId3"/>
            <a:srcRect l="3687" t="16574" r="68921" b="24043"/>
            <a:stretch>
              <a:fillRect/>
            </a:stretch>
          </p:blipFill>
          <p:spPr bwMode="auto">
            <a:xfrm>
              <a:off x="307" y="617"/>
              <a:ext cx="1624" cy="243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8919" name="Shape 364"/>
            <p:cNvSpPr txBox="1">
              <a:spLocks noChangeArrowheads="1"/>
            </p:cNvSpPr>
            <p:nvPr/>
          </p:nvSpPr>
          <p:spPr bwMode="auto">
            <a:xfrm>
              <a:off x="625" y="3112"/>
              <a:ext cx="1919" cy="5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25" tIns="45700" rIns="91425" bIns="45700"/>
            <a:lstStyle/>
            <a:p>
              <a:pPr>
                <a:buClr>
                  <a:srgbClr val="000000"/>
                </a:buClr>
                <a:buSzPct val="25000"/>
                <a:buFont typeface="Noto Symbol"/>
                <a:buNone/>
              </a:pPr>
              <a:r>
                <a:rPr lang="en-US">
                  <a:sym typeface="Arial" charset="0"/>
                </a:rPr>
                <a:t>Faster cooling due to</a:t>
              </a:r>
              <a:br>
                <a:rPr lang="en-US">
                  <a:sym typeface="Arial" charset="0"/>
                </a:rPr>
              </a:br>
              <a:r>
                <a:rPr lang="en-US">
                  <a:sym typeface="Arial" charset="0"/>
                </a:rPr>
                <a:t>&gt;  Higher specific surface</a:t>
              </a:r>
              <a:br>
                <a:rPr lang="en-US">
                  <a:sym typeface="Arial" charset="0"/>
                </a:rPr>
              </a:br>
              <a:r>
                <a:rPr lang="en-US">
                  <a:sym typeface="Arial" charset="0"/>
                </a:rPr>
                <a:t>&gt;  Hot core closer to surface</a:t>
              </a:r>
            </a:p>
          </p:txBody>
        </p:sp>
      </p:grpSp>
      <p:grpSp>
        <p:nvGrpSpPr>
          <p:cNvPr id="365" name="Shape 365"/>
          <p:cNvGrpSpPr>
            <a:grpSpLocks/>
          </p:cNvGrpSpPr>
          <p:nvPr/>
        </p:nvGrpSpPr>
        <p:grpSpPr bwMode="auto">
          <a:xfrm>
            <a:off x="6299200" y="1195388"/>
            <a:ext cx="3394075" cy="4876800"/>
            <a:chOff x="4111" y="617"/>
            <a:chExt cx="2137" cy="3071"/>
          </a:xfrm>
        </p:grpSpPr>
        <p:pic>
          <p:nvPicPr>
            <p:cNvPr id="38921" name="Shape 366"/>
            <p:cNvPicPr preferRelativeResize="0">
              <a:picLocks noChangeAspect="1" noChangeArrowheads="1"/>
            </p:cNvPicPr>
            <p:nvPr/>
          </p:nvPicPr>
          <p:blipFill>
            <a:blip r:embed="rId4"/>
            <a:srcRect l="62173" t="16574" r="8195" b="23042"/>
            <a:stretch>
              <a:fillRect/>
            </a:stretch>
          </p:blipFill>
          <p:spPr bwMode="auto">
            <a:xfrm>
              <a:off x="4111" y="617"/>
              <a:ext cx="1757" cy="24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8922" name="Shape 367"/>
            <p:cNvSpPr txBox="1">
              <a:spLocks noChangeArrowheads="1"/>
            </p:cNvSpPr>
            <p:nvPr/>
          </p:nvSpPr>
          <p:spPr bwMode="auto">
            <a:xfrm>
              <a:off x="4209" y="3112"/>
              <a:ext cx="2039" cy="5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25" tIns="45700" rIns="91425" bIns="45700"/>
            <a:lstStyle/>
            <a:p>
              <a:pPr>
                <a:buClr>
                  <a:srgbClr val="000000"/>
                </a:buClr>
                <a:buSzPct val="25000"/>
                <a:buFont typeface="Noto Symbol"/>
                <a:buNone/>
              </a:pPr>
              <a:r>
                <a:rPr lang="en-US">
                  <a:sym typeface="Arial" charset="0"/>
                </a:rPr>
                <a:t>Slower cooling due to</a:t>
              </a:r>
              <a:br>
                <a:rPr lang="en-US">
                  <a:sym typeface="Arial" charset="0"/>
                </a:rPr>
              </a:br>
              <a:r>
                <a:rPr lang="en-US">
                  <a:sym typeface="Arial" charset="0"/>
                </a:rPr>
                <a:t>&gt;  Lower specific surface</a:t>
              </a:r>
              <a:br>
                <a:rPr lang="en-US">
                  <a:sym typeface="Arial" charset="0"/>
                </a:rPr>
              </a:br>
              <a:r>
                <a:rPr lang="en-US">
                  <a:sym typeface="Arial" charset="0"/>
                </a:rPr>
                <a:t>&gt;  Hot core away from surface</a:t>
              </a:r>
            </a:p>
          </p:txBody>
        </p:sp>
      </p:grpSp>
      <p:sp>
        <p:nvSpPr>
          <p:cNvPr id="38923" name="Shape 368"/>
          <p:cNvSpPr>
            <a:spLocks/>
          </p:cNvSpPr>
          <p:nvPr/>
        </p:nvSpPr>
        <p:spPr bwMode="auto">
          <a:xfrm>
            <a:off x="4797425" y="6380163"/>
            <a:ext cx="82550" cy="215900"/>
          </a:xfrm>
          <a:custGeom>
            <a:avLst/>
            <a:gdLst>
              <a:gd name="T0" fmla="*/ 0 w 53"/>
              <a:gd name="T1" fmla="*/ 0 h 136"/>
              <a:gd name="T2" fmla="*/ 53 w 53"/>
              <a:gd name="T3" fmla="*/ 136 h 136"/>
            </a:gdLst>
            <a:ahLst/>
            <a:cxnLst>
              <a:cxn ang="0">
                <a:pos x="0" y="136"/>
              </a:cxn>
              <a:cxn ang="0">
                <a:pos x="0" y="0"/>
              </a:cxn>
            </a:cxnLst>
            <a:rect l="T0" t="T1" r="T2" b="T3"/>
            <a:pathLst>
              <a:path w="53" h="136" extrusionOk="0">
                <a:moveTo>
                  <a:pt x="0" y="136"/>
                </a:moveTo>
                <a:cubicBezTo>
                  <a:pt x="22" y="102"/>
                  <a:pt x="53" y="68"/>
                  <a:pt x="0" y="0"/>
                </a:cubicBezTo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 lIns="91425" tIns="45700" rIns="91425" bIns="45700" anchor="ctr"/>
          <a:lstStyle/>
          <a:p>
            <a:endParaRPr lang="de-DE"/>
          </a:p>
        </p:txBody>
      </p:sp>
      <p:sp>
        <p:nvSpPr>
          <p:cNvPr id="38924" name="Shape 369"/>
          <p:cNvSpPr>
            <a:spLocks/>
          </p:cNvSpPr>
          <p:nvPr/>
        </p:nvSpPr>
        <p:spPr bwMode="auto">
          <a:xfrm>
            <a:off x="4533900" y="4957763"/>
            <a:ext cx="379413" cy="1590675"/>
          </a:xfrm>
          <a:custGeom>
            <a:avLst/>
            <a:gdLst>
              <a:gd name="T0" fmla="*/ 0 w 239"/>
              <a:gd name="T1" fmla="*/ 0 h 1002"/>
              <a:gd name="T2" fmla="*/ 239 w 239"/>
              <a:gd name="T3" fmla="*/ 1002 h 1002"/>
            </a:gdLst>
            <a:ahLst/>
            <a:cxnLst>
              <a:cxn ang="0">
                <a:pos x="234" y="1002"/>
              </a:cxn>
              <a:cxn ang="0">
                <a:pos x="228" y="906"/>
              </a:cxn>
              <a:cxn ang="0">
                <a:pos x="192" y="882"/>
              </a:cxn>
              <a:cxn ang="0">
                <a:pos x="168" y="858"/>
              </a:cxn>
              <a:cxn ang="0">
                <a:pos x="132" y="822"/>
              </a:cxn>
              <a:cxn ang="0">
                <a:pos x="96" y="774"/>
              </a:cxn>
              <a:cxn ang="0">
                <a:pos x="48" y="720"/>
              </a:cxn>
              <a:cxn ang="0">
                <a:pos x="30" y="702"/>
              </a:cxn>
              <a:cxn ang="0">
                <a:pos x="18" y="666"/>
              </a:cxn>
              <a:cxn ang="0">
                <a:pos x="12" y="648"/>
              </a:cxn>
              <a:cxn ang="0">
                <a:pos x="12" y="336"/>
              </a:cxn>
              <a:cxn ang="0">
                <a:pos x="30" y="300"/>
              </a:cxn>
              <a:cxn ang="0">
                <a:pos x="156" y="138"/>
              </a:cxn>
              <a:cxn ang="0">
                <a:pos x="168" y="0"/>
              </a:cxn>
            </a:cxnLst>
            <a:rect l="T0" t="T1" r="T2" b="T3"/>
            <a:pathLst>
              <a:path w="239" h="1002" extrusionOk="0">
                <a:moveTo>
                  <a:pt x="234" y="1002"/>
                </a:moveTo>
                <a:cubicBezTo>
                  <a:pt x="232" y="970"/>
                  <a:pt x="239" y="936"/>
                  <a:pt x="228" y="906"/>
                </a:cubicBezTo>
                <a:cubicBezTo>
                  <a:pt x="223" y="892"/>
                  <a:pt x="192" y="882"/>
                  <a:pt x="192" y="882"/>
                </a:cubicBezTo>
                <a:cubicBezTo>
                  <a:pt x="179" y="844"/>
                  <a:pt x="197" y="880"/>
                  <a:pt x="168" y="858"/>
                </a:cubicBezTo>
                <a:cubicBezTo>
                  <a:pt x="155" y="848"/>
                  <a:pt x="132" y="822"/>
                  <a:pt x="132" y="822"/>
                </a:cubicBezTo>
                <a:cubicBezTo>
                  <a:pt x="124" y="798"/>
                  <a:pt x="117" y="788"/>
                  <a:pt x="96" y="774"/>
                </a:cubicBezTo>
                <a:cubicBezTo>
                  <a:pt x="75" y="742"/>
                  <a:pt x="89" y="761"/>
                  <a:pt x="48" y="720"/>
                </a:cubicBezTo>
                <a:cubicBezTo>
                  <a:pt x="42" y="714"/>
                  <a:pt x="30" y="702"/>
                  <a:pt x="30" y="702"/>
                </a:cubicBezTo>
                <a:cubicBezTo>
                  <a:pt x="26" y="690"/>
                  <a:pt x="22" y="678"/>
                  <a:pt x="18" y="666"/>
                </a:cubicBezTo>
                <a:cubicBezTo>
                  <a:pt x="16" y="660"/>
                  <a:pt x="12" y="648"/>
                  <a:pt x="12" y="648"/>
                </a:cubicBezTo>
                <a:cubicBezTo>
                  <a:pt x="0" y="509"/>
                  <a:pt x="2" y="556"/>
                  <a:pt x="12" y="336"/>
                </a:cubicBezTo>
                <a:cubicBezTo>
                  <a:pt x="13" y="323"/>
                  <a:pt x="23" y="309"/>
                  <a:pt x="30" y="300"/>
                </a:cubicBezTo>
                <a:cubicBezTo>
                  <a:pt x="69" y="247"/>
                  <a:pt x="110" y="184"/>
                  <a:pt x="156" y="138"/>
                </a:cubicBezTo>
                <a:cubicBezTo>
                  <a:pt x="168" y="8"/>
                  <a:pt x="168" y="54"/>
                  <a:pt x="168" y="0"/>
                </a:cubicBezTo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 lIns="91425" tIns="45700" rIns="91425" bIns="45700" anchor="ctr"/>
          <a:lstStyle/>
          <a:p>
            <a:endParaRPr lang="de-DE"/>
          </a:p>
        </p:txBody>
      </p:sp>
      <p:cxnSp>
        <p:nvCxnSpPr>
          <p:cNvPr id="38925" name="Shape 370"/>
          <p:cNvCxnSpPr>
            <a:cxnSpLocks noChangeShapeType="1"/>
          </p:cNvCxnSpPr>
          <p:nvPr/>
        </p:nvCxnSpPr>
        <p:spPr bwMode="auto">
          <a:xfrm rot="16200000" flipH="1">
            <a:off x="4437063" y="6523038"/>
            <a:ext cx="1587" cy="1587"/>
          </a:xfrm>
          <a:prstGeom prst="straightConnector1">
            <a:avLst/>
          </a:prstGeom>
          <a:noFill/>
          <a:ln w="9525">
            <a:noFill/>
            <a:round/>
            <a:headEnd/>
            <a:tailEnd/>
          </a:ln>
        </p:spPr>
      </p:cxnSp>
      <p:grpSp>
        <p:nvGrpSpPr>
          <p:cNvPr id="371" name="Shape 371"/>
          <p:cNvGrpSpPr>
            <a:grpSpLocks/>
          </p:cNvGrpSpPr>
          <p:nvPr/>
        </p:nvGrpSpPr>
        <p:grpSpPr bwMode="auto">
          <a:xfrm>
            <a:off x="4364038" y="5011738"/>
            <a:ext cx="1366837" cy="1368425"/>
            <a:chOff x="2893" y="3022"/>
            <a:chExt cx="861" cy="861"/>
          </a:xfrm>
        </p:grpSpPr>
        <p:grpSp>
          <p:nvGrpSpPr>
            <p:cNvPr id="38927" name="Shape 372"/>
            <p:cNvGrpSpPr>
              <a:grpSpLocks/>
            </p:cNvGrpSpPr>
            <p:nvPr/>
          </p:nvGrpSpPr>
          <p:grpSpPr bwMode="auto">
            <a:xfrm>
              <a:off x="2983" y="3158"/>
              <a:ext cx="680" cy="680"/>
              <a:chOff x="3029" y="3202"/>
              <a:chExt cx="680" cy="680"/>
            </a:xfrm>
          </p:grpSpPr>
          <p:sp>
            <p:nvSpPr>
              <p:cNvPr id="38928" name="Shape 373"/>
              <p:cNvSpPr>
                <a:spLocks noChangeArrowheads="1"/>
              </p:cNvSpPr>
              <p:nvPr/>
            </p:nvSpPr>
            <p:spPr bwMode="auto">
              <a:xfrm>
                <a:off x="3029" y="3202"/>
                <a:ext cx="680" cy="680"/>
              </a:xfrm>
              <a:prstGeom prst="ellipse">
                <a:avLst/>
              </a:prstGeom>
              <a:solidFill>
                <a:srgbClr val="993300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91425" tIns="45700" rIns="91425" bIns="457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200">
                  <a:sym typeface="Arial" charset="0"/>
                </a:endParaRPr>
              </a:p>
            </p:txBody>
          </p:sp>
          <p:sp>
            <p:nvSpPr>
              <p:cNvPr id="38929" name="Shape 374"/>
              <p:cNvSpPr>
                <a:spLocks noChangeArrowheads="1"/>
              </p:cNvSpPr>
              <p:nvPr/>
            </p:nvSpPr>
            <p:spPr bwMode="auto">
              <a:xfrm>
                <a:off x="3087" y="3249"/>
                <a:ext cx="568" cy="583"/>
              </a:xfrm>
              <a:prstGeom prst="ellipse">
                <a:avLst/>
              </a:prstGeom>
              <a:solidFill>
                <a:srgbClr val="FF0000"/>
              </a:solidFill>
              <a:ln w="9525">
                <a:noFill/>
                <a:round/>
                <a:headEnd/>
                <a:tailEnd/>
              </a:ln>
            </p:spPr>
            <p:txBody>
              <a:bodyPr lIns="91425" tIns="45700" rIns="91425" bIns="457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200">
                  <a:sym typeface="Arial" charset="0"/>
                </a:endParaRPr>
              </a:p>
            </p:txBody>
          </p:sp>
          <p:sp>
            <p:nvSpPr>
              <p:cNvPr id="38930" name="Shape 375"/>
              <p:cNvSpPr>
                <a:spLocks noChangeArrowheads="1"/>
              </p:cNvSpPr>
              <p:nvPr/>
            </p:nvSpPr>
            <p:spPr bwMode="auto">
              <a:xfrm>
                <a:off x="3140" y="3315"/>
                <a:ext cx="465" cy="459"/>
              </a:xfrm>
              <a:prstGeom prst="ellipse">
                <a:avLst/>
              </a:prstGeom>
              <a:solidFill>
                <a:srgbClr val="FF9900"/>
              </a:solidFill>
              <a:ln w="9525">
                <a:noFill/>
                <a:round/>
                <a:headEnd/>
                <a:tailEnd/>
              </a:ln>
            </p:spPr>
            <p:txBody>
              <a:bodyPr lIns="91425" tIns="45700" rIns="91425" bIns="457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200">
                  <a:sym typeface="Arial" charset="0"/>
                </a:endParaRPr>
              </a:p>
            </p:txBody>
          </p:sp>
          <p:sp>
            <p:nvSpPr>
              <p:cNvPr id="38931" name="Shape 376"/>
              <p:cNvSpPr>
                <a:spLocks noChangeArrowheads="1"/>
              </p:cNvSpPr>
              <p:nvPr/>
            </p:nvSpPr>
            <p:spPr bwMode="auto">
              <a:xfrm>
                <a:off x="3195" y="3363"/>
                <a:ext cx="351" cy="351"/>
              </a:xfrm>
              <a:prstGeom prst="ellipse">
                <a:avLst/>
              </a:prstGeom>
              <a:solidFill>
                <a:srgbClr val="FFCC00"/>
              </a:solidFill>
              <a:ln w="9525">
                <a:noFill/>
                <a:round/>
                <a:headEnd/>
                <a:tailEnd/>
              </a:ln>
            </p:spPr>
            <p:txBody>
              <a:bodyPr lIns="91425" tIns="45700" rIns="91425" bIns="457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200">
                  <a:sym typeface="Arial" charset="0"/>
                </a:endParaRPr>
              </a:p>
            </p:txBody>
          </p:sp>
          <p:sp>
            <p:nvSpPr>
              <p:cNvPr id="38932" name="Shape 377"/>
              <p:cNvSpPr>
                <a:spLocks noChangeArrowheads="1"/>
              </p:cNvSpPr>
              <p:nvPr/>
            </p:nvSpPr>
            <p:spPr bwMode="auto">
              <a:xfrm>
                <a:off x="3256" y="3418"/>
                <a:ext cx="232" cy="238"/>
              </a:xfrm>
              <a:prstGeom prst="ellipse">
                <a:avLst/>
              </a:prstGeom>
              <a:solidFill>
                <a:srgbClr val="FFFF00"/>
              </a:solidFill>
              <a:ln w="9525">
                <a:noFill/>
                <a:round/>
                <a:headEnd/>
                <a:tailEnd/>
              </a:ln>
            </p:spPr>
            <p:txBody>
              <a:bodyPr lIns="91425" tIns="45700" rIns="91425" bIns="457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200">
                  <a:sym typeface="Arial" charset="0"/>
                </a:endParaRPr>
              </a:p>
            </p:txBody>
          </p:sp>
          <p:sp>
            <p:nvSpPr>
              <p:cNvPr id="38933" name="Shape 378"/>
              <p:cNvSpPr>
                <a:spLocks noChangeArrowheads="1"/>
              </p:cNvSpPr>
              <p:nvPr/>
            </p:nvSpPr>
            <p:spPr bwMode="auto">
              <a:xfrm>
                <a:off x="3300" y="3463"/>
                <a:ext cx="136" cy="136"/>
              </a:xfrm>
              <a:prstGeom prst="ellipse">
                <a:avLst/>
              </a:prstGeom>
              <a:solidFill>
                <a:srgbClr val="FFFF99"/>
              </a:solidFill>
              <a:ln w="9525">
                <a:noFill/>
                <a:round/>
                <a:headEnd/>
                <a:tailEnd/>
              </a:ln>
            </p:spPr>
            <p:txBody>
              <a:bodyPr lIns="91425" tIns="45700" rIns="91425" bIns="457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200">
                  <a:sym typeface="Arial" charset="0"/>
                </a:endParaRPr>
              </a:p>
            </p:txBody>
          </p:sp>
        </p:grpSp>
        <p:cxnSp>
          <p:nvCxnSpPr>
            <p:cNvPr id="38934" name="Shape 379"/>
            <p:cNvCxnSpPr>
              <a:cxnSpLocks noChangeShapeType="1"/>
            </p:cNvCxnSpPr>
            <p:nvPr/>
          </p:nvCxnSpPr>
          <p:spPr bwMode="auto">
            <a:xfrm rot="10800000">
              <a:off x="2893" y="3022"/>
              <a:ext cx="0" cy="861"/>
            </a:xfrm>
            <a:prstGeom prst="straightConnector1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 type="triangle" w="lg" len="lg"/>
            </a:ln>
          </p:spPr>
        </p:cxnSp>
        <p:cxnSp>
          <p:nvCxnSpPr>
            <p:cNvPr id="38935" name="Shape 380"/>
            <p:cNvCxnSpPr>
              <a:cxnSpLocks noChangeShapeType="1"/>
            </p:cNvCxnSpPr>
            <p:nvPr/>
          </p:nvCxnSpPr>
          <p:spPr bwMode="auto">
            <a:xfrm rot="10800000">
              <a:off x="3754" y="3022"/>
              <a:ext cx="0" cy="861"/>
            </a:xfrm>
            <a:prstGeom prst="straightConnector1">
              <a:avLst/>
            </a:prstGeom>
            <a:noFill/>
            <a:ln w="38100">
              <a:solidFill>
                <a:srgbClr val="0000FF"/>
              </a:solidFill>
              <a:round/>
              <a:headEnd/>
              <a:tailEnd type="triangle" w="lg" len="lg"/>
            </a:ln>
          </p:spPr>
        </p:cxnSp>
        <p:cxnSp>
          <p:nvCxnSpPr>
            <p:cNvPr id="38936" name="Shape 381"/>
            <p:cNvCxnSpPr>
              <a:cxnSpLocks noChangeShapeType="1"/>
            </p:cNvCxnSpPr>
            <p:nvPr/>
          </p:nvCxnSpPr>
          <p:spPr bwMode="auto">
            <a:xfrm flipH="1">
              <a:off x="2984" y="3497"/>
              <a:ext cx="340" cy="4"/>
            </a:xfrm>
            <a:prstGeom prst="straightConnector1">
              <a:avLst/>
            </a:prstGeom>
            <a:noFill/>
            <a:ln w="31750">
              <a:solidFill>
                <a:srgbClr val="00FFFF"/>
              </a:solidFill>
              <a:prstDash val="dot"/>
              <a:round/>
              <a:headEnd/>
              <a:tailEnd type="triangle" w="lg" len="lg"/>
            </a:ln>
          </p:spPr>
        </p:cxnSp>
      </p:grpSp>
      <p:sp>
        <p:nvSpPr>
          <p:cNvPr id="25" name="Footer Placeholder 2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956C3C65-2027-4670-8F70-D194768872A3}" type="slidenum">
              <a:rPr lang="en-US" sz="800"/>
              <a:pPr algn="r"/>
              <a:t>19</a:t>
            </a:fld>
            <a:endParaRPr lang="en-US" sz="800"/>
          </a:p>
        </p:txBody>
      </p:sp>
      <p:sp>
        <p:nvSpPr>
          <p:cNvPr id="40963" name="Shape 394"/>
          <p:cNvSpPr txBox="1">
            <a:spLocks/>
          </p:cNvSpPr>
          <p:nvPr/>
        </p:nvSpPr>
        <p:spPr bwMode="auto">
          <a:xfrm>
            <a:off x="531813" y="315913"/>
            <a:ext cx="877411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Excellent Compartment Sealing is Key</a:t>
            </a:r>
          </a:p>
        </p:txBody>
      </p:sp>
      <p:pic>
        <p:nvPicPr>
          <p:cNvPr id="40964" name="Shape 395"/>
          <p:cNvPicPr preferRelativeResize="0"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7350" y="1252538"/>
            <a:ext cx="5245100" cy="3933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6" name="Shape 396"/>
          <p:cNvSpPr txBox="1">
            <a:spLocks noChangeArrowheads="1"/>
          </p:cNvSpPr>
          <p:nvPr/>
        </p:nvSpPr>
        <p:spPr bwMode="auto">
          <a:xfrm>
            <a:off x="5961063" y="1741488"/>
            <a:ext cx="3887787" cy="95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/>
          <a:lstStyle/>
          <a:p>
            <a:pPr>
              <a:buClr>
                <a:srgbClr val="FF5050"/>
              </a:buClr>
              <a:buSzPct val="25000"/>
              <a:buFont typeface="Times New Roman" pitchFamily="18" charset="0"/>
              <a:buNone/>
            </a:pPr>
            <a:r>
              <a:rPr lang="en-US" sz="2000">
                <a:solidFill>
                  <a:schemeClr val="accent2"/>
                </a:solidFill>
                <a:sym typeface="Arial" charset="0"/>
              </a:rPr>
              <a:t>“Light check” reveals holes in partition wall !!!</a:t>
            </a:r>
          </a:p>
        </p:txBody>
      </p:sp>
      <p:pic>
        <p:nvPicPr>
          <p:cNvPr id="397" name="Shape 397"/>
          <p:cNvPicPr preferRelativeResize="0"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419600" y="2770188"/>
            <a:ext cx="4886325" cy="3667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398" name="Shape 398"/>
          <p:cNvCxnSpPr>
            <a:cxnSpLocks noChangeShapeType="1"/>
          </p:cNvCxnSpPr>
          <p:nvPr/>
        </p:nvCxnSpPr>
        <p:spPr bwMode="auto">
          <a:xfrm flipH="1">
            <a:off x="6961188" y="2487613"/>
            <a:ext cx="1419225" cy="2057400"/>
          </a:xfrm>
          <a:prstGeom prst="straightConnector1">
            <a:avLst/>
          </a:prstGeom>
          <a:noFill/>
          <a:ln w="57150">
            <a:solidFill>
              <a:srgbClr val="FF0000"/>
            </a:solidFill>
            <a:round/>
            <a:headEnd/>
            <a:tailEnd type="triangle" w="lg" len="lg"/>
          </a:ln>
        </p:spPr>
      </p:cxnSp>
      <p:sp>
        <p:nvSpPr>
          <p:cNvPr id="9" name="Footer Placeholder 8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4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>
              <a:defRPr/>
            </a:pPr>
            <a:fld id="{A7216E80-699A-4FF2-8219-42479C488007}" type="slidenum">
              <a:rPr lang="en-US" sz="800">
                <a:latin typeface="+mn-lt"/>
              </a:rPr>
              <a:pPr algn="r">
                <a:defRPr/>
              </a:pPr>
              <a:t>2</a:t>
            </a:fld>
            <a:endParaRPr lang="en-US" sz="800">
              <a:latin typeface="+mn-lt"/>
            </a:endParaRPr>
          </a:p>
        </p:txBody>
      </p:sp>
      <p:sp>
        <p:nvSpPr>
          <p:cNvPr id="17410" name="Shape 96"/>
          <p:cNvSpPr txBox="1">
            <a:spLocks/>
          </p:cNvSpPr>
          <p:nvPr/>
        </p:nvSpPr>
        <p:spPr bwMode="auto">
          <a:xfrm>
            <a:off x="560388" y="1395413"/>
            <a:ext cx="8785225" cy="5113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marL="269875" indent="-269875">
              <a:spcBef>
                <a:spcPts val="1200"/>
              </a:spcBef>
              <a:buClr>
                <a:schemeClr val="accent1"/>
              </a:buClr>
              <a:buFontTx/>
              <a:buChar char="•"/>
            </a:pPr>
            <a:r>
              <a:rPr lang="en-US" sz="2000" b="1" dirty="0"/>
              <a:t>Definitions and Theory of Recuperation</a:t>
            </a:r>
          </a:p>
          <a:p>
            <a:pPr marL="269875" indent="-269875">
              <a:spcBef>
                <a:spcPts val="575"/>
              </a:spcBef>
              <a:buClr>
                <a:schemeClr val="accent1"/>
              </a:buClr>
              <a:buFontTx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Grate Coolers</a:t>
            </a:r>
          </a:p>
          <a:p>
            <a:pPr marL="534988" lvl="1" indent="-268288">
              <a:spcBef>
                <a:spcPts val="25"/>
              </a:spcBef>
              <a:buClr>
                <a:schemeClr val="accent2"/>
              </a:buClr>
              <a:buSzPct val="60000"/>
              <a:buFontTx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Operating Principle</a:t>
            </a:r>
          </a:p>
          <a:p>
            <a:pPr marL="534988" lvl="1" indent="-268288">
              <a:spcBef>
                <a:spcPts val="25"/>
              </a:spcBef>
              <a:buClr>
                <a:schemeClr val="accent2"/>
              </a:buClr>
              <a:buSzPct val="60000"/>
              <a:buFontTx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Main Elements of Modern Grate Coolers</a:t>
            </a:r>
          </a:p>
          <a:p>
            <a:pPr marL="534988" lvl="1" indent="-268288">
              <a:spcBef>
                <a:spcPts val="25"/>
              </a:spcBef>
              <a:buClr>
                <a:schemeClr val="accent2"/>
              </a:buClr>
              <a:buSzPct val="60000"/>
              <a:buFontTx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The Three Golden Rules for Grate Coolers</a:t>
            </a:r>
          </a:p>
          <a:p>
            <a:pPr marL="534988" lvl="1" indent="-268288">
              <a:spcBef>
                <a:spcPts val="25"/>
              </a:spcBef>
              <a:buClr>
                <a:schemeClr val="accent2"/>
              </a:buClr>
              <a:buSzPct val="60000"/>
              <a:buFontTx/>
              <a:buChar char="•"/>
            </a:pPr>
            <a:r>
              <a:rPr lang="en-US" sz="2000" dirty="0" smtClean="0">
                <a:solidFill>
                  <a:schemeClr val="tx2"/>
                </a:solidFill>
              </a:rPr>
              <a:t>Facts </a:t>
            </a:r>
            <a:r>
              <a:rPr lang="en-US" sz="2000" dirty="0">
                <a:solidFill>
                  <a:schemeClr val="tx2"/>
                </a:solidFill>
              </a:rPr>
              <a:t>for Grate Coolers</a:t>
            </a:r>
          </a:p>
          <a:p>
            <a:pPr marL="534988" lvl="1" indent="-268288">
              <a:spcBef>
                <a:spcPts val="25"/>
              </a:spcBef>
              <a:buClr>
                <a:schemeClr val="accent2"/>
              </a:buClr>
              <a:buSzPct val="60000"/>
              <a:buFontTx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The Typical Problems of Grate Coolers</a:t>
            </a:r>
          </a:p>
        </p:txBody>
      </p:sp>
      <p:sp>
        <p:nvSpPr>
          <p:cNvPr id="17411" name="Shape 97"/>
          <p:cNvSpPr txBox="1">
            <a:spLocks/>
          </p:cNvSpPr>
          <p:nvPr/>
        </p:nvSpPr>
        <p:spPr bwMode="auto">
          <a:xfrm>
            <a:off x="560388" y="387350"/>
            <a:ext cx="8774112" cy="792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Table of Content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14C71A49-83FF-4495-986B-A0FE8C41867E}" type="slidenum">
              <a:rPr lang="en-US" sz="800"/>
              <a:pPr algn="r"/>
              <a:t>20</a:t>
            </a:fld>
            <a:endParaRPr lang="en-US" sz="800"/>
          </a:p>
        </p:txBody>
      </p:sp>
      <p:grpSp>
        <p:nvGrpSpPr>
          <p:cNvPr id="42026" name="Group 42"/>
          <p:cNvGrpSpPr>
            <a:grpSpLocks/>
          </p:cNvGrpSpPr>
          <p:nvPr/>
        </p:nvGrpSpPr>
        <p:grpSpPr bwMode="auto">
          <a:xfrm>
            <a:off x="-53975" y="1212850"/>
            <a:ext cx="9471025" cy="5162550"/>
            <a:chOff x="-34" y="845"/>
            <a:chExt cx="5966" cy="3252"/>
          </a:xfrm>
        </p:grpSpPr>
        <p:sp>
          <p:nvSpPr>
            <p:cNvPr id="405" name="Shape 405"/>
            <p:cNvSpPr>
              <a:spLocks noChangeArrowheads="1"/>
            </p:cNvSpPr>
            <p:nvPr/>
          </p:nvSpPr>
          <p:spPr bwMode="auto">
            <a:xfrm>
              <a:off x="1245" y="2595"/>
              <a:ext cx="989" cy="939"/>
            </a:xfrm>
            <a:prstGeom prst="rect">
              <a:avLst/>
            </a:prstGeom>
            <a:solidFill>
              <a:srgbClr val="CCFFFF">
                <a:alpha val="49803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olidFill>
                  <a:srgbClr val="000000"/>
                </a:solidFill>
                <a:sym typeface="Arial" charset="0"/>
              </a:endParaRPr>
            </a:p>
          </p:txBody>
        </p:sp>
        <p:sp>
          <p:nvSpPr>
            <p:cNvPr id="41989" name="Shape 406"/>
            <p:cNvSpPr>
              <a:spLocks noChangeArrowheads="1"/>
            </p:cNvSpPr>
            <p:nvPr/>
          </p:nvSpPr>
          <p:spPr bwMode="auto">
            <a:xfrm>
              <a:off x="701" y="2830"/>
              <a:ext cx="544" cy="657"/>
            </a:xfrm>
            <a:prstGeom prst="rect">
              <a:avLst/>
            </a:prstGeom>
            <a:gradFill rotWithShape="0">
              <a:gsLst>
                <a:gs pos="0">
                  <a:srgbClr val="CC6600"/>
                </a:gs>
                <a:gs pos="100000">
                  <a:srgbClr val="800000"/>
                </a:gs>
              </a:gsLst>
              <a:lin ang="5400000"/>
            </a:gradFill>
            <a:ln w="9525">
              <a:noFill/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olidFill>
                  <a:srgbClr val="000000"/>
                </a:solidFill>
                <a:sym typeface="Arial" charset="0"/>
              </a:endParaRPr>
            </a:p>
          </p:txBody>
        </p:sp>
        <p:grpSp>
          <p:nvGrpSpPr>
            <p:cNvPr id="41990" name="Shape 407"/>
            <p:cNvGrpSpPr>
              <a:grpSpLocks/>
            </p:cNvGrpSpPr>
            <p:nvPr/>
          </p:nvGrpSpPr>
          <p:grpSpPr bwMode="auto">
            <a:xfrm>
              <a:off x="1245" y="2783"/>
              <a:ext cx="4551" cy="1314"/>
              <a:chOff x="1296" y="2544"/>
              <a:chExt cx="4416" cy="1343"/>
            </a:xfrm>
          </p:grpSpPr>
          <p:sp>
            <p:nvSpPr>
              <p:cNvPr id="41991" name="Shape 408"/>
              <p:cNvSpPr>
                <a:spLocks noChangeArrowheads="1"/>
              </p:cNvSpPr>
              <p:nvPr/>
            </p:nvSpPr>
            <p:spPr bwMode="auto">
              <a:xfrm>
                <a:off x="1296" y="3311"/>
                <a:ext cx="4416" cy="576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>
                  <a:buClr>
                    <a:srgbClr val="000000"/>
                  </a:buClr>
                  <a:buFont typeface="Times New Roman" pitchFamily="18" charset="0"/>
                  <a:buNone/>
                </a:pPr>
                <a:endParaRPr lang="de-CH" sz="2400">
                  <a:solidFill>
                    <a:srgbClr val="000000"/>
                  </a:solidFill>
                  <a:sym typeface="Arial" charset="0"/>
                </a:endParaRPr>
              </a:p>
            </p:txBody>
          </p:sp>
          <p:sp>
            <p:nvSpPr>
              <p:cNvPr id="41992" name="Shape 409"/>
              <p:cNvSpPr>
                <a:spLocks noChangeArrowheads="1"/>
              </p:cNvSpPr>
              <p:nvPr/>
            </p:nvSpPr>
            <p:spPr bwMode="auto">
              <a:xfrm>
                <a:off x="1296" y="2544"/>
                <a:ext cx="719" cy="767"/>
              </a:xfrm>
              <a:prstGeom prst="rect">
                <a:avLst/>
              </a:prstGeom>
              <a:solidFill>
                <a:srgbClr val="C0C0C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200">
                  <a:solidFill>
                    <a:srgbClr val="000000"/>
                  </a:solidFill>
                  <a:sym typeface="Arial" charset="0"/>
                </a:endParaRPr>
              </a:p>
            </p:txBody>
          </p:sp>
          <p:cxnSp>
            <p:nvCxnSpPr>
              <p:cNvPr id="41993" name="Shape 410"/>
              <p:cNvCxnSpPr>
                <a:cxnSpLocks noChangeShapeType="1"/>
              </p:cNvCxnSpPr>
              <p:nvPr/>
            </p:nvCxnSpPr>
            <p:spPr bwMode="auto">
              <a:xfrm>
                <a:off x="1296" y="3695"/>
                <a:ext cx="4416" cy="0"/>
              </a:xfrm>
              <a:prstGeom prst="straightConnector1">
                <a:avLst/>
              </a:prstGeom>
              <a:noFill/>
              <a:ln w="25400">
                <a:solidFill>
                  <a:schemeClr val="tx1"/>
                </a:solidFill>
                <a:prstDash val="dot"/>
                <a:round/>
                <a:headEnd/>
                <a:tailEnd/>
              </a:ln>
            </p:spPr>
          </p:cxnSp>
          <p:cxnSp>
            <p:nvCxnSpPr>
              <p:cNvPr id="41994" name="Shape 411"/>
              <p:cNvCxnSpPr>
                <a:cxnSpLocks noChangeShapeType="1"/>
              </p:cNvCxnSpPr>
              <p:nvPr/>
            </p:nvCxnSpPr>
            <p:spPr bwMode="auto">
              <a:xfrm>
                <a:off x="1296" y="3654"/>
                <a:ext cx="4416" cy="0"/>
              </a:xfrm>
              <a:prstGeom prst="straightConnector1">
                <a:avLst/>
              </a:prstGeom>
              <a:noFill/>
              <a:ln w="95250">
                <a:solidFill>
                  <a:srgbClr val="FFFFFF"/>
                </a:solidFill>
                <a:round/>
                <a:headEnd/>
                <a:tailEnd/>
              </a:ln>
            </p:spPr>
          </p:cxnSp>
          <p:cxnSp>
            <p:nvCxnSpPr>
              <p:cNvPr id="41995" name="Shape 412"/>
              <p:cNvCxnSpPr>
                <a:cxnSpLocks noChangeShapeType="1"/>
              </p:cNvCxnSpPr>
              <p:nvPr/>
            </p:nvCxnSpPr>
            <p:spPr bwMode="auto">
              <a:xfrm>
                <a:off x="1296" y="3840"/>
                <a:ext cx="1823" cy="0"/>
              </a:xfrm>
              <a:prstGeom prst="straightConnector1">
                <a:avLst/>
              </a:prstGeom>
              <a:noFill/>
              <a:ln w="25400">
                <a:solidFill>
                  <a:schemeClr val="tx1"/>
                </a:solidFill>
                <a:round/>
                <a:headEnd type="triangle" w="lg" len="lg"/>
                <a:tailEnd type="triangle" w="lg" len="lg"/>
              </a:ln>
            </p:spPr>
          </p:cxnSp>
          <p:sp>
            <p:nvSpPr>
              <p:cNvPr id="41996" name="Shape 413"/>
              <p:cNvSpPr>
                <a:spLocks noChangeArrowheads="1"/>
              </p:cNvSpPr>
              <p:nvPr/>
            </p:nvSpPr>
            <p:spPr bwMode="auto">
              <a:xfrm>
                <a:off x="4800" y="3023"/>
                <a:ext cx="288" cy="288"/>
              </a:xfrm>
              <a:prstGeom prst="rect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200">
                  <a:solidFill>
                    <a:srgbClr val="000000"/>
                  </a:solidFill>
                  <a:sym typeface="Arial" charset="0"/>
                </a:endParaRPr>
              </a:p>
            </p:txBody>
          </p:sp>
          <p:sp>
            <p:nvSpPr>
              <p:cNvPr id="41997" name="Shape 414"/>
              <p:cNvSpPr txBox="1">
                <a:spLocks noChangeArrowheads="1"/>
              </p:cNvSpPr>
              <p:nvPr/>
            </p:nvSpPr>
            <p:spPr bwMode="auto">
              <a:xfrm>
                <a:off x="1686" y="3668"/>
                <a:ext cx="1072" cy="19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/>
              <a:lstStyle/>
              <a:p>
                <a:pPr algn="ctr">
                  <a:buClr>
                    <a:srgbClr val="000000"/>
                  </a:buClr>
                  <a:buSzPct val="25000"/>
                  <a:buFont typeface="Times New Roman" pitchFamily="18" charset="0"/>
                  <a:buNone/>
                </a:pPr>
                <a:r>
                  <a:rPr lang="en-US" sz="1400">
                    <a:solidFill>
                      <a:srgbClr val="000000"/>
                    </a:solidFill>
                    <a:sym typeface="Arial" charset="0"/>
                  </a:rPr>
                  <a:t>Recuperation Zone</a:t>
                </a:r>
              </a:p>
            </p:txBody>
          </p:sp>
        </p:grpSp>
        <p:grpSp>
          <p:nvGrpSpPr>
            <p:cNvPr id="415" name="Shape 415"/>
            <p:cNvGrpSpPr>
              <a:grpSpLocks/>
            </p:cNvGrpSpPr>
            <p:nvPr/>
          </p:nvGrpSpPr>
          <p:grpSpPr bwMode="auto">
            <a:xfrm>
              <a:off x="1238" y="2293"/>
              <a:ext cx="1513" cy="1241"/>
              <a:chOff x="1289" y="2043"/>
              <a:chExt cx="1468" cy="1268"/>
            </a:xfrm>
          </p:grpSpPr>
          <p:sp>
            <p:nvSpPr>
              <p:cNvPr id="41999" name="Shape 416"/>
              <p:cNvSpPr>
                <a:spLocks noChangeArrowheads="1"/>
              </p:cNvSpPr>
              <p:nvPr/>
            </p:nvSpPr>
            <p:spPr bwMode="auto">
              <a:xfrm>
                <a:off x="2517" y="2043"/>
                <a:ext cx="239" cy="1268"/>
              </a:xfrm>
              <a:prstGeom prst="rect">
                <a:avLst/>
              </a:prstGeom>
              <a:solidFill>
                <a:srgbClr val="FFCC99">
                  <a:alpha val="49803"/>
                </a:srgb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200">
                  <a:solidFill>
                    <a:srgbClr val="000000"/>
                  </a:solidFill>
                  <a:sym typeface="Arial" charset="0"/>
                </a:endParaRPr>
              </a:p>
            </p:txBody>
          </p:sp>
          <p:sp>
            <p:nvSpPr>
              <p:cNvPr id="42000" name="Shape 417"/>
              <p:cNvSpPr>
                <a:spLocks noChangeArrowheads="1"/>
              </p:cNvSpPr>
              <p:nvPr/>
            </p:nvSpPr>
            <p:spPr bwMode="auto">
              <a:xfrm>
                <a:off x="1289" y="2050"/>
                <a:ext cx="1468" cy="239"/>
              </a:xfrm>
              <a:prstGeom prst="rect">
                <a:avLst/>
              </a:prstGeom>
              <a:solidFill>
                <a:srgbClr val="FFCC99">
                  <a:alpha val="49803"/>
                </a:srgbClr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200">
                  <a:solidFill>
                    <a:srgbClr val="000000"/>
                  </a:solidFill>
                  <a:sym typeface="Arial" charset="0"/>
                </a:endParaRPr>
              </a:p>
            </p:txBody>
          </p:sp>
        </p:grpSp>
        <p:pic>
          <p:nvPicPr>
            <p:cNvPr id="42001" name="Shape 418"/>
            <p:cNvPicPr preferRelativeResize="0"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948" y="845"/>
              <a:ext cx="4798" cy="14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cxnSp>
          <p:nvCxnSpPr>
            <p:cNvPr id="42002" name="Shape 419"/>
            <p:cNvCxnSpPr>
              <a:cxnSpLocks noChangeShapeType="1"/>
            </p:cNvCxnSpPr>
            <p:nvPr/>
          </p:nvCxnSpPr>
          <p:spPr bwMode="auto">
            <a:xfrm rot="10800000">
              <a:off x="5004" y="2736"/>
              <a:ext cx="0" cy="516"/>
            </a:xfrm>
            <a:prstGeom prst="straightConnector1">
              <a:avLst/>
            </a:prstGeom>
            <a:noFill/>
            <a:ln w="127000">
              <a:solidFill>
                <a:srgbClr val="339966"/>
              </a:solidFill>
              <a:round/>
              <a:headEnd/>
              <a:tailEnd type="triangle" w="lg" len="lg"/>
            </a:ln>
          </p:spPr>
        </p:cxnSp>
        <p:cxnSp>
          <p:nvCxnSpPr>
            <p:cNvPr id="42003" name="Shape 420"/>
            <p:cNvCxnSpPr>
              <a:cxnSpLocks noChangeShapeType="1"/>
            </p:cNvCxnSpPr>
            <p:nvPr/>
          </p:nvCxnSpPr>
          <p:spPr bwMode="auto">
            <a:xfrm>
              <a:off x="3125" y="2032"/>
              <a:ext cx="2572" cy="0"/>
            </a:xfrm>
            <a:prstGeom prst="straightConnector1">
              <a:avLst/>
            </a:prstGeom>
            <a:noFill/>
            <a:ln w="63500">
              <a:solidFill>
                <a:srgbClr val="339966"/>
              </a:solidFill>
              <a:round/>
              <a:headEnd/>
              <a:tailEnd/>
            </a:ln>
          </p:spPr>
        </p:cxnSp>
        <p:grpSp>
          <p:nvGrpSpPr>
            <p:cNvPr id="421" name="Shape 421"/>
            <p:cNvGrpSpPr>
              <a:grpSpLocks/>
            </p:cNvGrpSpPr>
            <p:nvPr/>
          </p:nvGrpSpPr>
          <p:grpSpPr bwMode="auto">
            <a:xfrm>
              <a:off x="-34" y="1234"/>
              <a:ext cx="2141" cy="2581"/>
              <a:chOff x="54" y="960"/>
              <a:chExt cx="2077" cy="2639"/>
            </a:xfrm>
          </p:grpSpPr>
          <p:grpSp>
            <p:nvGrpSpPr>
              <p:cNvPr id="42005" name="Shape 422"/>
              <p:cNvGrpSpPr>
                <a:grpSpLocks/>
              </p:cNvGrpSpPr>
              <p:nvPr/>
            </p:nvGrpSpPr>
            <p:grpSpPr bwMode="auto">
              <a:xfrm>
                <a:off x="1007" y="960"/>
                <a:ext cx="1124" cy="2639"/>
                <a:chOff x="1007" y="960"/>
                <a:chExt cx="1124" cy="2639"/>
              </a:xfrm>
            </p:grpSpPr>
            <p:cxnSp>
              <p:nvCxnSpPr>
                <p:cNvPr id="42006" name="Shape 423"/>
                <p:cNvCxnSpPr>
                  <a:cxnSpLocks noChangeShapeType="1"/>
                </p:cNvCxnSpPr>
                <p:nvPr/>
              </p:nvCxnSpPr>
              <p:spPr bwMode="auto">
                <a:xfrm rot="10800000">
                  <a:off x="1007" y="2784"/>
                  <a:ext cx="623" cy="0"/>
                </a:xfrm>
                <a:prstGeom prst="straightConnector1">
                  <a:avLst/>
                </a:prstGeom>
                <a:noFill/>
                <a:ln w="127000">
                  <a:solidFill>
                    <a:srgbClr val="FFCC00"/>
                  </a:solidFill>
                  <a:round/>
                  <a:headEnd/>
                  <a:tailEnd type="triangle" w="lg" len="lg"/>
                </a:ln>
              </p:spPr>
            </p:cxnSp>
            <p:cxnSp>
              <p:nvCxnSpPr>
                <p:cNvPr id="42007" name="Shape 424"/>
                <p:cNvCxnSpPr>
                  <a:cxnSpLocks noChangeShapeType="1"/>
                </p:cNvCxnSpPr>
                <p:nvPr/>
              </p:nvCxnSpPr>
              <p:spPr bwMode="auto">
                <a:xfrm>
                  <a:off x="1315" y="960"/>
                  <a:ext cx="816" cy="0"/>
                </a:xfrm>
                <a:prstGeom prst="straightConnector1">
                  <a:avLst/>
                </a:prstGeom>
                <a:noFill/>
                <a:ln w="50800">
                  <a:solidFill>
                    <a:srgbClr val="FFCC00"/>
                  </a:solidFill>
                  <a:round/>
                  <a:headEnd/>
                  <a:tailEnd/>
                </a:ln>
              </p:spPr>
            </p:cxnSp>
            <p:cxnSp>
              <p:nvCxnSpPr>
                <p:cNvPr id="42008" name="Shape 425"/>
                <p:cNvCxnSpPr>
                  <a:cxnSpLocks noChangeShapeType="1"/>
                </p:cNvCxnSpPr>
                <p:nvPr/>
              </p:nvCxnSpPr>
              <p:spPr bwMode="auto">
                <a:xfrm>
                  <a:off x="1584" y="2784"/>
                  <a:ext cx="0" cy="816"/>
                </a:xfrm>
                <a:prstGeom prst="straightConnector1">
                  <a:avLst/>
                </a:prstGeom>
                <a:noFill/>
                <a:ln w="127000">
                  <a:solidFill>
                    <a:srgbClr val="FFCC00"/>
                  </a:solidFill>
                  <a:round/>
                  <a:headEnd/>
                  <a:tailEnd/>
                </a:ln>
              </p:spPr>
            </p:cxnSp>
          </p:grpSp>
          <p:sp>
            <p:nvSpPr>
              <p:cNvPr id="42009" name="Shape 426"/>
              <p:cNvSpPr txBox="1">
                <a:spLocks noChangeArrowheads="1"/>
              </p:cNvSpPr>
              <p:nvPr/>
            </p:nvSpPr>
            <p:spPr bwMode="auto">
              <a:xfrm>
                <a:off x="54" y="2627"/>
                <a:ext cx="764" cy="29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/>
              <a:lstStyle/>
              <a:p>
                <a:pPr algn="ctr">
                  <a:buClr>
                    <a:srgbClr val="FF9933"/>
                  </a:buClr>
                  <a:buSzPct val="25000"/>
                  <a:buFont typeface="Times New Roman" pitchFamily="18" charset="0"/>
                  <a:buNone/>
                </a:pPr>
                <a:r>
                  <a:rPr lang="en-US" sz="2400">
                    <a:solidFill>
                      <a:srgbClr val="FFC819"/>
                    </a:solidFill>
                    <a:sym typeface="Arial" charset="0"/>
                  </a:rPr>
                  <a:t>1300°C</a:t>
                </a:r>
              </a:p>
            </p:txBody>
          </p:sp>
        </p:grpSp>
        <p:grpSp>
          <p:nvGrpSpPr>
            <p:cNvPr id="427" name="Shape 427"/>
            <p:cNvGrpSpPr>
              <a:grpSpLocks/>
            </p:cNvGrpSpPr>
            <p:nvPr/>
          </p:nvGrpSpPr>
          <p:grpSpPr bwMode="auto">
            <a:xfrm>
              <a:off x="72" y="1669"/>
              <a:ext cx="3003" cy="2159"/>
              <a:chOff x="158" y="1392"/>
              <a:chExt cx="2913" cy="2207"/>
            </a:xfrm>
          </p:grpSpPr>
          <p:grpSp>
            <p:nvGrpSpPr>
              <p:cNvPr id="42011" name="Shape 428"/>
              <p:cNvGrpSpPr>
                <a:grpSpLocks/>
              </p:cNvGrpSpPr>
              <p:nvPr/>
            </p:nvGrpSpPr>
            <p:grpSpPr bwMode="auto">
              <a:xfrm>
                <a:off x="1006" y="1392"/>
                <a:ext cx="2065" cy="2207"/>
                <a:chOff x="1000" y="1392"/>
                <a:chExt cx="2065" cy="2207"/>
              </a:xfrm>
            </p:grpSpPr>
            <p:cxnSp>
              <p:nvCxnSpPr>
                <p:cNvPr id="42012" name="Shape 429"/>
                <p:cNvCxnSpPr>
                  <a:cxnSpLocks noChangeShapeType="1"/>
                </p:cNvCxnSpPr>
                <p:nvPr/>
              </p:nvCxnSpPr>
              <p:spPr bwMode="auto">
                <a:xfrm rot="10800000">
                  <a:off x="1000" y="2160"/>
                  <a:ext cx="1680" cy="0"/>
                </a:xfrm>
                <a:prstGeom prst="straightConnector1">
                  <a:avLst/>
                </a:prstGeom>
                <a:noFill/>
                <a:ln w="127000">
                  <a:solidFill>
                    <a:srgbClr val="FF6600"/>
                  </a:solidFill>
                  <a:round/>
                  <a:headEnd/>
                  <a:tailEnd type="triangle" w="lg" len="lg"/>
                </a:ln>
              </p:spPr>
            </p:cxnSp>
            <p:cxnSp>
              <p:nvCxnSpPr>
                <p:cNvPr id="42013" name="Shape 430"/>
                <p:cNvCxnSpPr>
                  <a:cxnSpLocks noChangeShapeType="1"/>
                </p:cNvCxnSpPr>
                <p:nvPr/>
              </p:nvCxnSpPr>
              <p:spPr bwMode="auto">
                <a:xfrm>
                  <a:off x="2639" y="2160"/>
                  <a:ext cx="0" cy="1439"/>
                </a:xfrm>
                <a:prstGeom prst="straightConnector1">
                  <a:avLst/>
                </a:prstGeom>
                <a:noFill/>
                <a:ln w="127000">
                  <a:solidFill>
                    <a:srgbClr val="FF6600"/>
                  </a:solidFill>
                  <a:round/>
                  <a:headEnd/>
                  <a:tailEnd/>
                </a:ln>
              </p:spPr>
            </p:cxnSp>
            <p:cxnSp>
              <p:nvCxnSpPr>
                <p:cNvPr id="42014" name="Shape 431"/>
                <p:cNvCxnSpPr>
                  <a:cxnSpLocks noChangeShapeType="1"/>
                </p:cNvCxnSpPr>
                <p:nvPr/>
              </p:nvCxnSpPr>
              <p:spPr bwMode="auto">
                <a:xfrm>
                  <a:off x="2206" y="1392"/>
                  <a:ext cx="858" cy="0"/>
                </a:xfrm>
                <a:prstGeom prst="straightConnector1">
                  <a:avLst/>
                </a:prstGeom>
                <a:noFill/>
                <a:ln w="50800">
                  <a:solidFill>
                    <a:srgbClr val="FF6600"/>
                  </a:solidFill>
                  <a:round/>
                  <a:headEnd/>
                  <a:tailEnd/>
                </a:ln>
              </p:spPr>
            </p:cxnSp>
          </p:grpSp>
          <p:sp>
            <p:nvSpPr>
              <p:cNvPr id="42015" name="Shape 432"/>
              <p:cNvSpPr txBox="1">
                <a:spLocks noChangeArrowheads="1"/>
              </p:cNvSpPr>
              <p:nvPr/>
            </p:nvSpPr>
            <p:spPr bwMode="auto">
              <a:xfrm>
                <a:off x="158" y="2037"/>
                <a:ext cx="656" cy="29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/>
              <a:lstStyle/>
              <a:p>
                <a:pPr algn="ctr">
                  <a:buClr>
                    <a:srgbClr val="FF6600"/>
                  </a:buClr>
                  <a:buSzPct val="25000"/>
                  <a:buFont typeface="Times New Roman" pitchFamily="18" charset="0"/>
                  <a:buNone/>
                </a:pPr>
                <a:r>
                  <a:rPr lang="en-US" sz="2400">
                    <a:solidFill>
                      <a:srgbClr val="F08C00"/>
                    </a:solidFill>
                    <a:sym typeface="Arial" charset="0"/>
                  </a:rPr>
                  <a:t>780°C</a:t>
                </a:r>
              </a:p>
            </p:txBody>
          </p:sp>
        </p:grpSp>
        <p:grpSp>
          <p:nvGrpSpPr>
            <p:cNvPr id="433" name="Shape 433"/>
            <p:cNvGrpSpPr>
              <a:grpSpLocks/>
            </p:cNvGrpSpPr>
            <p:nvPr/>
          </p:nvGrpSpPr>
          <p:grpSpPr bwMode="auto">
            <a:xfrm>
              <a:off x="-23" y="1476"/>
              <a:ext cx="3098" cy="2346"/>
              <a:chOff x="66" y="1200"/>
              <a:chExt cx="3006" cy="2399"/>
            </a:xfrm>
          </p:grpSpPr>
          <p:grpSp>
            <p:nvGrpSpPr>
              <p:cNvPr id="42017" name="Shape 434"/>
              <p:cNvGrpSpPr>
                <a:grpSpLocks/>
              </p:cNvGrpSpPr>
              <p:nvPr/>
            </p:nvGrpSpPr>
            <p:grpSpPr bwMode="auto">
              <a:xfrm>
                <a:off x="959" y="1200"/>
                <a:ext cx="2112" cy="2399"/>
                <a:chOff x="959" y="1200"/>
                <a:chExt cx="2112" cy="2399"/>
              </a:xfrm>
            </p:grpSpPr>
            <p:cxnSp>
              <p:nvCxnSpPr>
                <p:cNvPr id="42018" name="Shape 435"/>
                <p:cNvCxnSpPr>
                  <a:cxnSpLocks noChangeShapeType="1"/>
                </p:cNvCxnSpPr>
                <p:nvPr/>
              </p:nvCxnSpPr>
              <p:spPr bwMode="auto">
                <a:xfrm rot="10800000">
                  <a:off x="959" y="3023"/>
                  <a:ext cx="864" cy="0"/>
                </a:xfrm>
                <a:prstGeom prst="straightConnector1">
                  <a:avLst/>
                </a:prstGeom>
                <a:noFill/>
                <a:ln w="127000">
                  <a:solidFill>
                    <a:srgbClr val="0000FF"/>
                  </a:solidFill>
                  <a:round/>
                  <a:headEnd/>
                  <a:tailEnd type="triangle" w="lg" len="lg"/>
                </a:ln>
              </p:spPr>
            </p:cxnSp>
            <p:cxnSp>
              <p:nvCxnSpPr>
                <p:cNvPr id="42019" name="Shape 436"/>
                <p:cNvCxnSpPr>
                  <a:cxnSpLocks noChangeShapeType="1"/>
                </p:cNvCxnSpPr>
                <p:nvPr/>
              </p:nvCxnSpPr>
              <p:spPr bwMode="auto">
                <a:xfrm>
                  <a:off x="1823" y="2447"/>
                  <a:ext cx="0" cy="1152"/>
                </a:xfrm>
                <a:prstGeom prst="straightConnector1">
                  <a:avLst/>
                </a:prstGeom>
                <a:noFill/>
                <a:ln w="127000">
                  <a:solidFill>
                    <a:srgbClr val="0000FF"/>
                  </a:solidFill>
                  <a:round/>
                  <a:headEnd/>
                  <a:tailEnd/>
                </a:ln>
              </p:spPr>
            </p:cxnSp>
            <p:cxnSp>
              <p:nvCxnSpPr>
                <p:cNvPr id="42020" name="Shape 437"/>
                <p:cNvCxnSpPr>
                  <a:cxnSpLocks noChangeShapeType="1"/>
                </p:cNvCxnSpPr>
                <p:nvPr/>
              </p:nvCxnSpPr>
              <p:spPr bwMode="auto">
                <a:xfrm rot="10800000">
                  <a:off x="994" y="2475"/>
                  <a:ext cx="864" cy="0"/>
                </a:xfrm>
                <a:prstGeom prst="straightConnector1">
                  <a:avLst/>
                </a:prstGeom>
                <a:noFill/>
                <a:ln w="127000">
                  <a:solidFill>
                    <a:srgbClr val="0000FF"/>
                  </a:solidFill>
                  <a:round/>
                  <a:headEnd/>
                  <a:tailEnd type="triangle" w="lg" len="lg"/>
                </a:ln>
              </p:spPr>
            </p:cxnSp>
            <p:cxnSp>
              <p:nvCxnSpPr>
                <p:cNvPr id="42021" name="Shape 438"/>
                <p:cNvCxnSpPr>
                  <a:cxnSpLocks noChangeShapeType="1"/>
                </p:cNvCxnSpPr>
                <p:nvPr/>
              </p:nvCxnSpPr>
              <p:spPr bwMode="auto">
                <a:xfrm>
                  <a:off x="1296" y="1200"/>
                  <a:ext cx="1776" cy="0"/>
                </a:xfrm>
                <a:prstGeom prst="straightConnector1">
                  <a:avLst/>
                </a:prstGeom>
                <a:noFill/>
                <a:ln w="50800">
                  <a:solidFill>
                    <a:srgbClr val="0000FF"/>
                  </a:solidFill>
                  <a:round/>
                  <a:headEnd/>
                  <a:tailEnd/>
                </a:ln>
              </p:spPr>
            </p:cxnSp>
          </p:grpSp>
          <p:sp>
            <p:nvSpPr>
              <p:cNvPr id="42022" name="Shape 439"/>
              <p:cNvSpPr txBox="1">
                <a:spLocks noChangeArrowheads="1"/>
              </p:cNvSpPr>
              <p:nvPr/>
            </p:nvSpPr>
            <p:spPr bwMode="auto">
              <a:xfrm>
                <a:off x="66" y="2304"/>
                <a:ext cx="764" cy="29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/>
              <a:lstStyle/>
              <a:p>
                <a:pPr algn="ctr">
                  <a:buClr>
                    <a:schemeClr val="accent2"/>
                  </a:buClr>
                  <a:buSzPct val="25000"/>
                  <a:buFont typeface="Times New Roman" pitchFamily="18" charset="0"/>
                  <a:buNone/>
                </a:pPr>
                <a:r>
                  <a:rPr lang="en-US" sz="2400">
                    <a:solidFill>
                      <a:srgbClr val="006982"/>
                    </a:solidFill>
                    <a:sym typeface="Arial" charset="0"/>
                  </a:rPr>
                  <a:t>1000°C</a:t>
                </a:r>
              </a:p>
            </p:txBody>
          </p:sp>
          <p:sp>
            <p:nvSpPr>
              <p:cNvPr id="42023" name="Shape 440"/>
              <p:cNvSpPr txBox="1">
                <a:spLocks noChangeArrowheads="1"/>
              </p:cNvSpPr>
              <p:nvPr/>
            </p:nvSpPr>
            <p:spPr bwMode="auto">
              <a:xfrm>
                <a:off x="66" y="2879"/>
                <a:ext cx="764" cy="29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/>
              <a:lstStyle/>
              <a:p>
                <a:pPr algn="ctr">
                  <a:buClr>
                    <a:schemeClr val="accent2"/>
                  </a:buClr>
                  <a:buSzPct val="25000"/>
                  <a:buFont typeface="Times New Roman" pitchFamily="18" charset="0"/>
                  <a:buNone/>
                </a:pPr>
                <a:r>
                  <a:rPr lang="en-US" sz="2400">
                    <a:solidFill>
                      <a:srgbClr val="006982"/>
                    </a:solidFill>
                    <a:sym typeface="Arial" charset="0"/>
                  </a:rPr>
                  <a:t>1000°C</a:t>
                </a:r>
              </a:p>
            </p:txBody>
          </p:sp>
        </p:grpSp>
        <p:sp>
          <p:nvSpPr>
            <p:cNvPr id="42024" name="Shape 441"/>
            <p:cNvSpPr txBox="1">
              <a:spLocks noChangeArrowheads="1"/>
            </p:cNvSpPr>
            <p:nvPr/>
          </p:nvSpPr>
          <p:spPr bwMode="auto">
            <a:xfrm>
              <a:off x="5255" y="2736"/>
              <a:ext cx="677" cy="2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0000" tIns="46800" rIns="90000" bIns="46800"/>
            <a:lstStyle/>
            <a:p>
              <a:pPr algn="ctr">
                <a:buClr>
                  <a:srgbClr val="009900"/>
                </a:buClr>
                <a:buSzPct val="25000"/>
                <a:buFont typeface="Times New Roman" pitchFamily="18" charset="0"/>
                <a:buNone/>
              </a:pPr>
              <a:r>
                <a:rPr lang="en-US" sz="2400">
                  <a:solidFill>
                    <a:srgbClr val="009900"/>
                  </a:solidFill>
                  <a:sym typeface="Arial" charset="0"/>
                </a:rPr>
                <a:t>280°C</a:t>
              </a:r>
            </a:p>
          </p:txBody>
        </p:sp>
      </p:grpSp>
      <p:sp>
        <p:nvSpPr>
          <p:cNvPr id="42025" name="Shape 404"/>
          <p:cNvSpPr txBox="1">
            <a:spLocks/>
          </p:cNvSpPr>
          <p:nvPr/>
        </p:nvSpPr>
        <p:spPr bwMode="auto">
          <a:xfrm>
            <a:off x="560388" y="315913"/>
            <a:ext cx="877411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 dirty="0"/>
              <a:t>Fact </a:t>
            </a:r>
            <a:r>
              <a:rPr lang="en-US" sz="2400" b="1" dirty="0" smtClean="0"/>
              <a:t>3:</a:t>
            </a:r>
            <a:r>
              <a:rPr lang="en-US" sz="2400" b="1" dirty="0"/>
              <a:t/>
            </a:r>
            <a:br>
              <a:rPr lang="en-US" sz="2400" b="1" dirty="0"/>
            </a:br>
            <a:r>
              <a:rPr lang="en-US" sz="2400" b="1" dirty="0"/>
              <a:t>Influence of </a:t>
            </a:r>
            <a:r>
              <a:rPr lang="en-US" sz="2400" b="1" dirty="0">
                <a:solidFill>
                  <a:srgbClr val="006982"/>
                </a:solidFill>
              </a:rPr>
              <a:t>Hood</a:t>
            </a:r>
            <a:r>
              <a:rPr lang="en-US" sz="2400" b="1" dirty="0"/>
              <a:t> or </a:t>
            </a:r>
            <a:r>
              <a:rPr lang="en-US" sz="2400" b="1" dirty="0">
                <a:solidFill>
                  <a:srgbClr val="F08C00"/>
                </a:solidFill>
              </a:rPr>
              <a:t>Roof </a:t>
            </a:r>
            <a:r>
              <a:rPr lang="en-US" sz="2400" b="1" dirty="0"/>
              <a:t>Extraction on Tertiary Air Temperature</a:t>
            </a:r>
          </a:p>
        </p:txBody>
      </p:sp>
      <p:sp>
        <p:nvSpPr>
          <p:cNvPr id="43" name="Footer Placeholder 4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C119EEAF-D32A-4FE2-98FA-D290C6F58F2E}" type="slidenum">
              <a:rPr lang="en-US" sz="800"/>
              <a:pPr algn="r"/>
              <a:t>21</a:t>
            </a:fld>
            <a:endParaRPr lang="en-US" sz="800"/>
          </a:p>
        </p:txBody>
      </p:sp>
      <p:grpSp>
        <p:nvGrpSpPr>
          <p:cNvPr id="43110" name="Group 102"/>
          <p:cNvGrpSpPr>
            <a:grpSpLocks/>
          </p:cNvGrpSpPr>
          <p:nvPr/>
        </p:nvGrpSpPr>
        <p:grpSpPr bwMode="auto">
          <a:xfrm>
            <a:off x="425450" y="1211263"/>
            <a:ext cx="9207500" cy="5051425"/>
            <a:chOff x="241" y="748"/>
            <a:chExt cx="5855" cy="3284"/>
          </a:xfrm>
        </p:grpSpPr>
        <p:cxnSp>
          <p:nvCxnSpPr>
            <p:cNvPr id="447" name="Shape 447"/>
            <p:cNvCxnSpPr>
              <a:cxnSpLocks noChangeShapeType="1"/>
            </p:cNvCxnSpPr>
            <p:nvPr/>
          </p:nvCxnSpPr>
          <p:spPr bwMode="auto">
            <a:xfrm>
              <a:off x="1536" y="2256"/>
              <a:ext cx="3504" cy="0"/>
            </a:xfrm>
            <a:prstGeom prst="straightConnector1">
              <a:avLst/>
            </a:prstGeom>
            <a:noFill/>
            <a:ln w="47625">
              <a:solidFill>
                <a:srgbClr val="FF0000"/>
              </a:solidFill>
              <a:round/>
              <a:headEnd/>
              <a:tailEnd/>
            </a:ln>
          </p:spPr>
        </p:cxnSp>
        <p:sp>
          <p:nvSpPr>
            <p:cNvPr id="448" name="Shape 448"/>
            <p:cNvSpPr>
              <a:spLocks noChangeArrowheads="1"/>
            </p:cNvSpPr>
            <p:nvPr/>
          </p:nvSpPr>
          <p:spPr bwMode="auto">
            <a:xfrm>
              <a:off x="1728" y="2112"/>
              <a:ext cx="288" cy="336"/>
            </a:xfrm>
            <a:prstGeom prst="irregularSeal1">
              <a:avLst/>
            </a:prstGeom>
            <a:solidFill>
              <a:srgbClr val="FFCC99"/>
            </a:solidFill>
            <a:ln w="9525">
              <a:noFill/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ym typeface="Arial" charset="0"/>
              </a:endParaRPr>
            </a:p>
          </p:txBody>
        </p:sp>
        <p:sp>
          <p:nvSpPr>
            <p:cNvPr id="449" name="Shape 449"/>
            <p:cNvSpPr>
              <a:spLocks noChangeArrowheads="1"/>
            </p:cNvSpPr>
            <p:nvPr/>
          </p:nvSpPr>
          <p:spPr bwMode="auto">
            <a:xfrm>
              <a:off x="1440" y="2400"/>
              <a:ext cx="528" cy="192"/>
            </a:xfrm>
            <a:prstGeom prst="curvedDownArrow">
              <a:avLst>
                <a:gd name="adj1" fmla="val 55000"/>
                <a:gd name="adj2" fmla="val 110000"/>
                <a:gd name="adj3" fmla="val 33333"/>
              </a:avLst>
            </a:prstGeom>
            <a:solidFill>
              <a:srgbClr val="33CCFF"/>
            </a:solidFill>
            <a:ln w="9525">
              <a:noFill/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ym typeface="Arial" charset="0"/>
              </a:endParaRPr>
            </a:p>
          </p:txBody>
        </p:sp>
        <p:sp>
          <p:nvSpPr>
            <p:cNvPr id="450" name="Shape 450"/>
            <p:cNvSpPr>
              <a:spLocks noChangeArrowheads="1"/>
            </p:cNvSpPr>
            <p:nvPr/>
          </p:nvSpPr>
          <p:spPr bwMode="auto">
            <a:xfrm>
              <a:off x="2270" y="2400"/>
              <a:ext cx="528" cy="192"/>
            </a:xfrm>
            <a:prstGeom prst="curvedDownArrow">
              <a:avLst>
                <a:gd name="adj1" fmla="val 55000"/>
                <a:gd name="adj2" fmla="val 110000"/>
                <a:gd name="adj3" fmla="val 33333"/>
              </a:avLst>
            </a:prstGeom>
            <a:solidFill>
              <a:srgbClr val="33CCFF"/>
            </a:solidFill>
            <a:ln w="9525">
              <a:noFill/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ym typeface="Arial" charset="0"/>
              </a:endParaRPr>
            </a:p>
          </p:txBody>
        </p:sp>
        <p:sp>
          <p:nvSpPr>
            <p:cNvPr id="451" name="Shape 451"/>
            <p:cNvSpPr>
              <a:spLocks noChangeArrowheads="1"/>
            </p:cNvSpPr>
            <p:nvPr/>
          </p:nvSpPr>
          <p:spPr bwMode="auto">
            <a:xfrm>
              <a:off x="3648" y="2400"/>
              <a:ext cx="528" cy="192"/>
            </a:xfrm>
            <a:prstGeom prst="curvedDownArrow">
              <a:avLst>
                <a:gd name="adj1" fmla="val 55000"/>
                <a:gd name="adj2" fmla="val 110000"/>
                <a:gd name="adj3" fmla="val 33333"/>
              </a:avLst>
            </a:prstGeom>
            <a:solidFill>
              <a:srgbClr val="33CCFF"/>
            </a:solidFill>
            <a:ln w="9525">
              <a:noFill/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ym typeface="Arial" charset="0"/>
              </a:endParaRPr>
            </a:p>
          </p:txBody>
        </p:sp>
        <p:sp>
          <p:nvSpPr>
            <p:cNvPr id="452" name="Shape 452"/>
            <p:cNvSpPr>
              <a:spLocks noChangeArrowheads="1"/>
            </p:cNvSpPr>
            <p:nvPr/>
          </p:nvSpPr>
          <p:spPr bwMode="auto">
            <a:xfrm>
              <a:off x="5040" y="2400"/>
              <a:ext cx="528" cy="192"/>
            </a:xfrm>
            <a:prstGeom prst="curvedDownArrow">
              <a:avLst>
                <a:gd name="adj1" fmla="val 55000"/>
                <a:gd name="adj2" fmla="val 110000"/>
                <a:gd name="adj3" fmla="val 33333"/>
              </a:avLst>
            </a:prstGeom>
            <a:solidFill>
              <a:srgbClr val="33CCFF"/>
            </a:solidFill>
            <a:ln w="9525">
              <a:noFill/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ym typeface="Arial" charset="0"/>
              </a:endParaRPr>
            </a:p>
          </p:txBody>
        </p:sp>
        <p:sp>
          <p:nvSpPr>
            <p:cNvPr id="453" name="Shape 453"/>
            <p:cNvSpPr>
              <a:spLocks/>
            </p:cNvSpPr>
            <p:nvPr/>
          </p:nvSpPr>
          <p:spPr bwMode="auto">
            <a:xfrm>
              <a:off x="1056" y="1856"/>
              <a:ext cx="528" cy="448"/>
            </a:xfrm>
            <a:custGeom>
              <a:avLst/>
              <a:gdLst>
                <a:gd name="T0" fmla="*/ 0 w 528"/>
                <a:gd name="T1" fmla="*/ 0 h 448"/>
                <a:gd name="T2" fmla="*/ 528 w 528"/>
                <a:gd name="T3" fmla="*/ 448 h 448"/>
              </a:gdLst>
              <a:ahLst/>
              <a:cxnLst>
                <a:cxn ang="0">
                  <a:pos x="0" y="440"/>
                </a:cxn>
                <a:cxn ang="0">
                  <a:pos x="68" y="399"/>
                </a:cxn>
                <a:cxn ang="0">
                  <a:pos x="48" y="244"/>
                </a:cxn>
                <a:cxn ang="0">
                  <a:pos x="61" y="20"/>
                </a:cxn>
                <a:cxn ang="0">
                  <a:pos x="102" y="0"/>
                </a:cxn>
                <a:cxn ang="0">
                  <a:pos x="190" y="13"/>
                </a:cxn>
                <a:cxn ang="0">
                  <a:pos x="224" y="61"/>
                </a:cxn>
                <a:cxn ang="0">
                  <a:pos x="319" y="135"/>
                </a:cxn>
                <a:cxn ang="0">
                  <a:pos x="360" y="203"/>
                </a:cxn>
                <a:cxn ang="0">
                  <a:pos x="414" y="305"/>
                </a:cxn>
                <a:cxn ang="0">
                  <a:pos x="495" y="406"/>
                </a:cxn>
                <a:cxn ang="0">
                  <a:pos x="495" y="447"/>
                </a:cxn>
                <a:cxn ang="0">
                  <a:pos x="475" y="433"/>
                </a:cxn>
                <a:cxn ang="0">
                  <a:pos x="360" y="427"/>
                </a:cxn>
                <a:cxn ang="0">
                  <a:pos x="0" y="440"/>
                </a:cxn>
              </a:cxnLst>
              <a:rect l="T0" t="T1" r="T2" b="T3"/>
              <a:pathLst>
                <a:path w="528" h="448" extrusionOk="0">
                  <a:moveTo>
                    <a:pt x="0" y="440"/>
                  </a:moveTo>
                  <a:cubicBezTo>
                    <a:pt x="36" y="433"/>
                    <a:pt x="49" y="430"/>
                    <a:pt x="68" y="399"/>
                  </a:cubicBezTo>
                  <a:cubicBezTo>
                    <a:pt x="79" y="346"/>
                    <a:pt x="78" y="290"/>
                    <a:pt x="48" y="244"/>
                  </a:cubicBezTo>
                  <a:cubicBezTo>
                    <a:pt x="54" y="169"/>
                    <a:pt x="48" y="94"/>
                    <a:pt x="61" y="20"/>
                  </a:cubicBezTo>
                  <a:cubicBezTo>
                    <a:pt x="64" y="5"/>
                    <a:pt x="89" y="8"/>
                    <a:pt x="102" y="0"/>
                  </a:cubicBezTo>
                  <a:cubicBezTo>
                    <a:pt x="131" y="4"/>
                    <a:pt x="163" y="0"/>
                    <a:pt x="190" y="13"/>
                  </a:cubicBezTo>
                  <a:cubicBezTo>
                    <a:pt x="208" y="22"/>
                    <a:pt x="206" y="52"/>
                    <a:pt x="224" y="61"/>
                  </a:cubicBezTo>
                  <a:cubicBezTo>
                    <a:pt x="264" y="80"/>
                    <a:pt x="285" y="109"/>
                    <a:pt x="319" y="135"/>
                  </a:cubicBezTo>
                  <a:cubicBezTo>
                    <a:pt x="327" y="160"/>
                    <a:pt x="360" y="203"/>
                    <a:pt x="360" y="203"/>
                  </a:cubicBezTo>
                  <a:cubicBezTo>
                    <a:pt x="369" y="246"/>
                    <a:pt x="392" y="269"/>
                    <a:pt x="414" y="305"/>
                  </a:cubicBezTo>
                  <a:cubicBezTo>
                    <a:pt x="446" y="356"/>
                    <a:pt x="440" y="370"/>
                    <a:pt x="495" y="406"/>
                  </a:cubicBezTo>
                  <a:cubicBezTo>
                    <a:pt x="499" y="412"/>
                    <a:pt x="528" y="441"/>
                    <a:pt x="495" y="447"/>
                  </a:cubicBezTo>
                  <a:cubicBezTo>
                    <a:pt x="487" y="448"/>
                    <a:pt x="483" y="434"/>
                    <a:pt x="475" y="433"/>
                  </a:cubicBezTo>
                  <a:cubicBezTo>
                    <a:pt x="437" y="427"/>
                    <a:pt x="398" y="429"/>
                    <a:pt x="360" y="427"/>
                  </a:cubicBezTo>
                  <a:cubicBezTo>
                    <a:pt x="14" y="433"/>
                    <a:pt x="128" y="397"/>
                    <a:pt x="0" y="440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lIns="90000" tIns="46800" rIns="90000" bIns="46800" anchor="ctr"/>
            <a:lstStyle/>
            <a:p>
              <a:endParaRPr lang="de-DE"/>
            </a:p>
          </p:txBody>
        </p:sp>
        <p:sp>
          <p:nvSpPr>
            <p:cNvPr id="454" name="Shape 454"/>
            <p:cNvSpPr>
              <a:spLocks noChangeArrowheads="1"/>
            </p:cNvSpPr>
            <p:nvPr/>
          </p:nvSpPr>
          <p:spPr bwMode="auto">
            <a:xfrm>
              <a:off x="2064" y="2208"/>
              <a:ext cx="1248" cy="96"/>
            </a:xfrm>
            <a:prstGeom prst="ellipse">
              <a:avLst/>
            </a:prstGeom>
            <a:solidFill>
              <a:srgbClr val="FFCC00"/>
            </a:solidFill>
            <a:ln w="9525">
              <a:noFill/>
              <a:round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ym typeface="Arial" charset="0"/>
              </a:endParaRPr>
            </a:p>
          </p:txBody>
        </p:sp>
        <p:cxnSp>
          <p:nvCxnSpPr>
            <p:cNvPr id="455" name="Shape 455"/>
            <p:cNvCxnSpPr>
              <a:cxnSpLocks noChangeShapeType="1"/>
            </p:cNvCxnSpPr>
            <p:nvPr/>
          </p:nvCxnSpPr>
          <p:spPr bwMode="auto">
            <a:xfrm rot="10800000">
              <a:off x="1872" y="1872"/>
              <a:ext cx="0" cy="288"/>
            </a:xfrm>
            <a:prstGeom prst="straightConnector1">
              <a:avLst/>
            </a:prstGeom>
            <a:noFill/>
            <a:ln w="38100">
              <a:solidFill>
                <a:srgbClr val="00CCFF"/>
              </a:solidFill>
              <a:round/>
              <a:headEnd/>
              <a:tailEnd type="triangle" w="lg" len="lg"/>
            </a:ln>
          </p:spPr>
        </p:cxnSp>
        <p:grpSp>
          <p:nvGrpSpPr>
            <p:cNvPr id="43120" name="Shape 456"/>
            <p:cNvGrpSpPr>
              <a:grpSpLocks/>
            </p:cNvGrpSpPr>
            <p:nvPr/>
          </p:nvGrpSpPr>
          <p:grpSpPr bwMode="auto">
            <a:xfrm>
              <a:off x="336" y="748"/>
              <a:ext cx="5760" cy="3284"/>
              <a:chOff x="335" y="748"/>
              <a:chExt cx="5759" cy="3283"/>
            </a:xfrm>
          </p:grpSpPr>
          <p:sp>
            <p:nvSpPr>
              <p:cNvPr id="43121" name="Shape 457"/>
              <p:cNvSpPr>
                <a:spLocks noChangeArrowheads="1"/>
              </p:cNvSpPr>
              <p:nvPr/>
            </p:nvSpPr>
            <p:spPr bwMode="auto">
              <a:xfrm>
                <a:off x="335" y="767"/>
                <a:ext cx="767" cy="959"/>
              </a:xfrm>
              <a:prstGeom prst="rect">
                <a:avLst/>
              </a:prstGeom>
              <a:gradFill rotWithShape="0">
                <a:gsLst>
                  <a:gs pos="0">
                    <a:srgbClr val="CC6600"/>
                  </a:gs>
                  <a:gs pos="100000">
                    <a:schemeClr val="tx1"/>
                  </a:gs>
                </a:gsLst>
                <a:lin ang="5400000"/>
              </a:gra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200">
                  <a:sym typeface="Arial" charset="0"/>
                </a:endParaRPr>
              </a:p>
            </p:txBody>
          </p:sp>
          <p:grpSp>
            <p:nvGrpSpPr>
              <p:cNvPr id="43122" name="Shape 458"/>
              <p:cNvGrpSpPr>
                <a:grpSpLocks/>
              </p:cNvGrpSpPr>
              <p:nvPr/>
            </p:nvGrpSpPr>
            <p:grpSpPr bwMode="auto">
              <a:xfrm>
                <a:off x="767" y="748"/>
                <a:ext cx="5327" cy="3283"/>
                <a:chOff x="767" y="748"/>
                <a:chExt cx="5327" cy="3283"/>
              </a:xfrm>
            </p:grpSpPr>
            <p:cxnSp>
              <p:nvCxnSpPr>
                <p:cNvPr id="43123" name="Shape 459"/>
                <p:cNvCxnSpPr>
                  <a:cxnSpLocks noChangeShapeType="1"/>
                </p:cNvCxnSpPr>
                <p:nvPr/>
              </p:nvCxnSpPr>
              <p:spPr bwMode="auto">
                <a:xfrm>
                  <a:off x="1056" y="2400"/>
                  <a:ext cx="4272" cy="0"/>
                </a:xfrm>
                <a:prstGeom prst="straightConnector1">
                  <a:avLst/>
                </a:prstGeom>
                <a:noFill/>
                <a:ln w="38100">
                  <a:solidFill>
                    <a:schemeClr val="tx1"/>
                  </a:solidFill>
                  <a:prstDash val="dot"/>
                  <a:round/>
                  <a:headEnd/>
                  <a:tailEnd/>
                </a:ln>
              </p:spPr>
            </p:cxnSp>
            <p:grpSp>
              <p:nvGrpSpPr>
                <p:cNvPr id="43124" name="Shape 460"/>
                <p:cNvGrpSpPr>
                  <a:grpSpLocks/>
                </p:cNvGrpSpPr>
                <p:nvPr/>
              </p:nvGrpSpPr>
              <p:grpSpPr bwMode="auto">
                <a:xfrm>
                  <a:off x="767" y="748"/>
                  <a:ext cx="5327" cy="3283"/>
                  <a:chOff x="767" y="748"/>
                  <a:chExt cx="5327" cy="3283"/>
                </a:xfrm>
              </p:grpSpPr>
              <p:grpSp>
                <p:nvGrpSpPr>
                  <p:cNvPr id="43125" name="Shape 461"/>
                  <p:cNvGrpSpPr>
                    <a:grpSpLocks/>
                  </p:cNvGrpSpPr>
                  <p:nvPr/>
                </p:nvGrpSpPr>
                <p:grpSpPr bwMode="auto">
                  <a:xfrm>
                    <a:off x="767" y="2687"/>
                    <a:ext cx="528" cy="1007"/>
                    <a:chOff x="815" y="2687"/>
                    <a:chExt cx="528" cy="1007"/>
                  </a:xfrm>
                </p:grpSpPr>
                <p:grpSp>
                  <p:nvGrpSpPr>
                    <p:cNvPr id="43126" name="Shape 462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15" y="3311"/>
                      <a:ext cx="432" cy="384"/>
                      <a:chOff x="815" y="3311"/>
                      <a:chExt cx="432" cy="384"/>
                    </a:xfrm>
                  </p:grpSpPr>
                  <p:sp>
                    <p:nvSpPr>
                      <p:cNvPr id="43127" name="Shape 463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15" y="3311"/>
                        <a:ext cx="432" cy="383"/>
                      </a:xfrm>
                      <a:prstGeom prst="ellipse">
                        <a:avLst/>
                      </a:prstGeom>
                      <a:noFill/>
                      <a:ln w="38100">
                        <a:solidFill>
                          <a:srgbClr val="C0C0C0"/>
                        </a:solidFill>
                        <a:round/>
                        <a:headEnd/>
                        <a:tailEnd/>
                      </a:ln>
                    </p:spPr>
                    <p:txBody>
                      <a:bodyPr lIns="90000" tIns="46800" rIns="90000" bIns="46800" anchor="ctr"/>
                      <a:lstStyle/>
                      <a:p>
                        <a:pPr algn="ctr">
                          <a:buClr>
                            <a:srgbClr val="000000"/>
                          </a:buClr>
                          <a:buFont typeface="Noto Symbol"/>
                          <a:buNone/>
                        </a:pPr>
                        <a:endParaRPr lang="de-CH" sz="2200">
                          <a:sym typeface="Arial" charset="0"/>
                        </a:endParaRPr>
                      </a:p>
                    </p:txBody>
                  </p:sp>
                  <p:cxnSp>
                    <p:nvCxnSpPr>
                      <p:cNvPr id="43128" name="Shape 464"/>
                      <p:cNvCxnSpPr>
                        <a:cxnSpLocks noChangeShapeType="1"/>
                      </p:cNvCxnSpPr>
                      <p:nvPr/>
                    </p:nvCxnSpPr>
                    <p:spPr bwMode="auto">
                      <a:xfrm rot="10800000">
                        <a:off x="1028" y="3311"/>
                        <a:ext cx="0" cy="383"/>
                      </a:xfrm>
                      <a:prstGeom prst="straightConnector1">
                        <a:avLst/>
                      </a:prstGeom>
                      <a:noFill/>
                      <a:ln w="88900">
                        <a:solidFill>
                          <a:srgbClr val="C0C0C0"/>
                        </a:solidFill>
                        <a:round/>
                        <a:headEnd/>
                        <a:tailEnd type="triangle" w="lg" len="lg"/>
                      </a:ln>
                    </p:spPr>
                  </p:cxnSp>
                </p:grpSp>
                <p:grpSp>
                  <p:nvGrpSpPr>
                    <p:cNvPr id="43129" name="Shape 465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1007" y="2687"/>
                      <a:ext cx="336" cy="623"/>
                      <a:chOff x="288" y="2330"/>
                      <a:chExt cx="336" cy="623"/>
                    </a:xfrm>
                  </p:grpSpPr>
                  <p:cxnSp>
                    <p:nvCxnSpPr>
                      <p:cNvPr id="43130" name="Shape 466"/>
                      <p:cNvCxnSpPr>
                        <a:cxnSpLocks noChangeShapeType="1"/>
                      </p:cNvCxnSpPr>
                      <p:nvPr/>
                    </p:nvCxnSpPr>
                    <p:spPr bwMode="auto">
                      <a:xfrm>
                        <a:off x="288" y="2352"/>
                        <a:ext cx="336" cy="0"/>
                      </a:xfrm>
                      <a:prstGeom prst="straightConnector1">
                        <a:avLst/>
                      </a:prstGeom>
                      <a:noFill/>
                      <a:ln w="104775">
                        <a:solidFill>
                          <a:srgbClr val="C0C0C0"/>
                        </a:solidFill>
                        <a:round/>
                        <a:headEnd/>
                        <a:tailEnd type="triangle" w="lg" len="lg"/>
                      </a:ln>
                    </p:spPr>
                  </p:cxnSp>
                  <p:cxnSp>
                    <p:nvCxnSpPr>
                      <p:cNvPr id="43131" name="Shape 467"/>
                      <p:cNvCxnSpPr>
                        <a:cxnSpLocks noChangeShapeType="1"/>
                      </p:cNvCxnSpPr>
                      <p:nvPr/>
                    </p:nvCxnSpPr>
                    <p:spPr bwMode="auto">
                      <a:xfrm rot="10800000">
                        <a:off x="316" y="2330"/>
                        <a:ext cx="0" cy="623"/>
                      </a:xfrm>
                      <a:prstGeom prst="straightConnector1">
                        <a:avLst/>
                      </a:prstGeom>
                      <a:noFill/>
                      <a:ln w="104775">
                        <a:solidFill>
                          <a:srgbClr val="C0C0C0"/>
                        </a:solidFill>
                        <a:round/>
                        <a:headEnd/>
                        <a:tailEnd/>
                      </a:ln>
                    </p:spPr>
                  </p:cxnSp>
                </p:grpSp>
              </p:grpSp>
              <p:grpSp>
                <p:nvGrpSpPr>
                  <p:cNvPr id="43132" name="Shape 468"/>
                  <p:cNvGrpSpPr>
                    <a:grpSpLocks/>
                  </p:cNvGrpSpPr>
                  <p:nvPr/>
                </p:nvGrpSpPr>
                <p:grpSpPr bwMode="auto">
                  <a:xfrm>
                    <a:off x="1535" y="2687"/>
                    <a:ext cx="528" cy="1007"/>
                    <a:chOff x="815" y="2687"/>
                    <a:chExt cx="528" cy="1007"/>
                  </a:xfrm>
                </p:grpSpPr>
                <p:grpSp>
                  <p:nvGrpSpPr>
                    <p:cNvPr id="43133" name="Shape 469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15" y="3311"/>
                      <a:ext cx="432" cy="384"/>
                      <a:chOff x="815" y="3311"/>
                      <a:chExt cx="432" cy="384"/>
                    </a:xfrm>
                  </p:grpSpPr>
                  <p:sp>
                    <p:nvSpPr>
                      <p:cNvPr id="43134" name="Shape 470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15" y="3311"/>
                        <a:ext cx="432" cy="383"/>
                      </a:xfrm>
                      <a:prstGeom prst="ellipse">
                        <a:avLst/>
                      </a:prstGeom>
                      <a:noFill/>
                      <a:ln w="38100">
                        <a:solidFill>
                          <a:srgbClr val="C0C0C0"/>
                        </a:solidFill>
                        <a:round/>
                        <a:headEnd/>
                        <a:tailEnd/>
                      </a:ln>
                    </p:spPr>
                    <p:txBody>
                      <a:bodyPr lIns="90000" tIns="46800" rIns="90000" bIns="46800" anchor="ctr"/>
                      <a:lstStyle/>
                      <a:p>
                        <a:pPr algn="ctr">
                          <a:buClr>
                            <a:srgbClr val="000000"/>
                          </a:buClr>
                          <a:buFont typeface="Noto Symbol"/>
                          <a:buNone/>
                        </a:pPr>
                        <a:endParaRPr lang="de-CH" sz="2200">
                          <a:sym typeface="Arial" charset="0"/>
                        </a:endParaRPr>
                      </a:p>
                    </p:txBody>
                  </p:sp>
                  <p:cxnSp>
                    <p:nvCxnSpPr>
                      <p:cNvPr id="43135" name="Shape 471"/>
                      <p:cNvCxnSpPr>
                        <a:cxnSpLocks noChangeShapeType="1"/>
                      </p:cNvCxnSpPr>
                      <p:nvPr/>
                    </p:nvCxnSpPr>
                    <p:spPr bwMode="auto">
                      <a:xfrm rot="10800000">
                        <a:off x="1028" y="3311"/>
                        <a:ext cx="0" cy="383"/>
                      </a:xfrm>
                      <a:prstGeom prst="straightConnector1">
                        <a:avLst/>
                      </a:prstGeom>
                      <a:noFill/>
                      <a:ln w="88900">
                        <a:solidFill>
                          <a:srgbClr val="C0C0C0"/>
                        </a:solidFill>
                        <a:round/>
                        <a:headEnd/>
                        <a:tailEnd type="triangle" w="lg" len="lg"/>
                      </a:ln>
                    </p:spPr>
                  </p:cxnSp>
                </p:grpSp>
                <p:grpSp>
                  <p:nvGrpSpPr>
                    <p:cNvPr id="43136" name="Shape 472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1007" y="2687"/>
                      <a:ext cx="336" cy="623"/>
                      <a:chOff x="288" y="2330"/>
                      <a:chExt cx="336" cy="623"/>
                    </a:xfrm>
                  </p:grpSpPr>
                  <p:cxnSp>
                    <p:nvCxnSpPr>
                      <p:cNvPr id="43137" name="Shape 473"/>
                      <p:cNvCxnSpPr>
                        <a:cxnSpLocks noChangeShapeType="1"/>
                      </p:cNvCxnSpPr>
                      <p:nvPr/>
                    </p:nvCxnSpPr>
                    <p:spPr bwMode="auto">
                      <a:xfrm>
                        <a:off x="288" y="2352"/>
                        <a:ext cx="336" cy="0"/>
                      </a:xfrm>
                      <a:prstGeom prst="straightConnector1">
                        <a:avLst/>
                      </a:prstGeom>
                      <a:noFill/>
                      <a:ln w="104775">
                        <a:solidFill>
                          <a:srgbClr val="C0C0C0"/>
                        </a:solidFill>
                        <a:round/>
                        <a:headEnd/>
                        <a:tailEnd type="triangle" w="lg" len="lg"/>
                      </a:ln>
                    </p:spPr>
                  </p:cxnSp>
                  <p:cxnSp>
                    <p:nvCxnSpPr>
                      <p:cNvPr id="43138" name="Shape 474"/>
                      <p:cNvCxnSpPr>
                        <a:cxnSpLocks noChangeShapeType="1"/>
                      </p:cNvCxnSpPr>
                      <p:nvPr/>
                    </p:nvCxnSpPr>
                    <p:spPr bwMode="auto">
                      <a:xfrm rot="10800000">
                        <a:off x="316" y="2330"/>
                        <a:ext cx="0" cy="623"/>
                      </a:xfrm>
                      <a:prstGeom prst="straightConnector1">
                        <a:avLst/>
                      </a:prstGeom>
                      <a:noFill/>
                      <a:ln w="104775">
                        <a:solidFill>
                          <a:srgbClr val="C0C0C0"/>
                        </a:solidFill>
                        <a:round/>
                        <a:headEnd/>
                        <a:tailEnd/>
                      </a:ln>
                    </p:spPr>
                  </p:cxnSp>
                </p:grpSp>
              </p:grpSp>
              <p:grpSp>
                <p:nvGrpSpPr>
                  <p:cNvPr id="43139" name="Shape 475"/>
                  <p:cNvGrpSpPr>
                    <a:grpSpLocks/>
                  </p:cNvGrpSpPr>
                  <p:nvPr/>
                </p:nvGrpSpPr>
                <p:grpSpPr bwMode="auto">
                  <a:xfrm>
                    <a:off x="2544" y="2687"/>
                    <a:ext cx="528" cy="1007"/>
                    <a:chOff x="815" y="2687"/>
                    <a:chExt cx="528" cy="1007"/>
                  </a:xfrm>
                </p:grpSpPr>
                <p:grpSp>
                  <p:nvGrpSpPr>
                    <p:cNvPr id="43140" name="Shape 476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15" y="3311"/>
                      <a:ext cx="432" cy="384"/>
                      <a:chOff x="815" y="3311"/>
                      <a:chExt cx="432" cy="384"/>
                    </a:xfrm>
                  </p:grpSpPr>
                  <p:sp>
                    <p:nvSpPr>
                      <p:cNvPr id="43141" name="Shape 477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15" y="3311"/>
                        <a:ext cx="432" cy="383"/>
                      </a:xfrm>
                      <a:prstGeom prst="ellipse">
                        <a:avLst/>
                      </a:prstGeom>
                      <a:noFill/>
                      <a:ln w="38100">
                        <a:solidFill>
                          <a:srgbClr val="C0C0C0"/>
                        </a:solidFill>
                        <a:round/>
                        <a:headEnd/>
                        <a:tailEnd/>
                      </a:ln>
                    </p:spPr>
                    <p:txBody>
                      <a:bodyPr lIns="90000" tIns="46800" rIns="90000" bIns="46800" anchor="ctr"/>
                      <a:lstStyle/>
                      <a:p>
                        <a:pPr algn="ctr">
                          <a:buClr>
                            <a:srgbClr val="000000"/>
                          </a:buClr>
                          <a:buFont typeface="Noto Symbol"/>
                          <a:buNone/>
                        </a:pPr>
                        <a:endParaRPr lang="de-CH" sz="2200">
                          <a:sym typeface="Arial" charset="0"/>
                        </a:endParaRPr>
                      </a:p>
                    </p:txBody>
                  </p:sp>
                  <p:cxnSp>
                    <p:nvCxnSpPr>
                      <p:cNvPr id="43142" name="Shape 478"/>
                      <p:cNvCxnSpPr>
                        <a:cxnSpLocks noChangeShapeType="1"/>
                      </p:cNvCxnSpPr>
                      <p:nvPr/>
                    </p:nvCxnSpPr>
                    <p:spPr bwMode="auto">
                      <a:xfrm rot="10800000">
                        <a:off x="1028" y="3311"/>
                        <a:ext cx="0" cy="383"/>
                      </a:xfrm>
                      <a:prstGeom prst="straightConnector1">
                        <a:avLst/>
                      </a:prstGeom>
                      <a:noFill/>
                      <a:ln w="88900">
                        <a:solidFill>
                          <a:srgbClr val="C0C0C0"/>
                        </a:solidFill>
                        <a:round/>
                        <a:headEnd/>
                        <a:tailEnd type="triangle" w="lg" len="lg"/>
                      </a:ln>
                    </p:spPr>
                  </p:cxnSp>
                </p:grpSp>
                <p:grpSp>
                  <p:nvGrpSpPr>
                    <p:cNvPr id="43143" name="Shape 479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1007" y="2687"/>
                      <a:ext cx="336" cy="623"/>
                      <a:chOff x="288" y="2330"/>
                      <a:chExt cx="336" cy="623"/>
                    </a:xfrm>
                  </p:grpSpPr>
                  <p:cxnSp>
                    <p:nvCxnSpPr>
                      <p:cNvPr id="43144" name="Shape 480"/>
                      <p:cNvCxnSpPr>
                        <a:cxnSpLocks noChangeShapeType="1"/>
                      </p:cNvCxnSpPr>
                      <p:nvPr/>
                    </p:nvCxnSpPr>
                    <p:spPr bwMode="auto">
                      <a:xfrm>
                        <a:off x="288" y="2352"/>
                        <a:ext cx="336" cy="0"/>
                      </a:xfrm>
                      <a:prstGeom prst="straightConnector1">
                        <a:avLst/>
                      </a:prstGeom>
                      <a:noFill/>
                      <a:ln w="104775">
                        <a:solidFill>
                          <a:srgbClr val="C0C0C0"/>
                        </a:solidFill>
                        <a:round/>
                        <a:headEnd/>
                        <a:tailEnd type="triangle" w="lg" len="lg"/>
                      </a:ln>
                    </p:spPr>
                  </p:cxnSp>
                  <p:cxnSp>
                    <p:nvCxnSpPr>
                      <p:cNvPr id="43145" name="Shape 481"/>
                      <p:cNvCxnSpPr>
                        <a:cxnSpLocks noChangeShapeType="1"/>
                      </p:cNvCxnSpPr>
                      <p:nvPr/>
                    </p:nvCxnSpPr>
                    <p:spPr bwMode="auto">
                      <a:xfrm rot="10800000">
                        <a:off x="316" y="2330"/>
                        <a:ext cx="0" cy="623"/>
                      </a:xfrm>
                      <a:prstGeom prst="straightConnector1">
                        <a:avLst/>
                      </a:prstGeom>
                      <a:noFill/>
                      <a:ln w="104775">
                        <a:solidFill>
                          <a:srgbClr val="C0C0C0"/>
                        </a:solidFill>
                        <a:round/>
                        <a:headEnd/>
                        <a:tailEnd/>
                      </a:ln>
                    </p:spPr>
                  </p:cxnSp>
                </p:grpSp>
              </p:grpSp>
              <p:grpSp>
                <p:nvGrpSpPr>
                  <p:cNvPr id="43146" name="Shape 482"/>
                  <p:cNvGrpSpPr>
                    <a:grpSpLocks/>
                  </p:cNvGrpSpPr>
                  <p:nvPr/>
                </p:nvGrpSpPr>
                <p:grpSpPr bwMode="auto">
                  <a:xfrm>
                    <a:off x="3887" y="2687"/>
                    <a:ext cx="528" cy="1007"/>
                    <a:chOff x="815" y="2687"/>
                    <a:chExt cx="528" cy="1007"/>
                  </a:xfrm>
                </p:grpSpPr>
                <p:grpSp>
                  <p:nvGrpSpPr>
                    <p:cNvPr id="43147" name="Shape 483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815" y="3311"/>
                      <a:ext cx="432" cy="384"/>
                      <a:chOff x="815" y="3311"/>
                      <a:chExt cx="432" cy="384"/>
                    </a:xfrm>
                  </p:grpSpPr>
                  <p:sp>
                    <p:nvSpPr>
                      <p:cNvPr id="43148" name="Shape 484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815" y="3311"/>
                        <a:ext cx="432" cy="383"/>
                      </a:xfrm>
                      <a:prstGeom prst="ellipse">
                        <a:avLst/>
                      </a:prstGeom>
                      <a:noFill/>
                      <a:ln w="38100">
                        <a:solidFill>
                          <a:srgbClr val="C0C0C0"/>
                        </a:solidFill>
                        <a:round/>
                        <a:headEnd/>
                        <a:tailEnd/>
                      </a:ln>
                    </p:spPr>
                    <p:txBody>
                      <a:bodyPr lIns="90000" tIns="46800" rIns="90000" bIns="46800" anchor="ctr"/>
                      <a:lstStyle/>
                      <a:p>
                        <a:pPr algn="ctr">
                          <a:buClr>
                            <a:srgbClr val="000000"/>
                          </a:buClr>
                          <a:buFont typeface="Noto Symbol"/>
                          <a:buNone/>
                        </a:pPr>
                        <a:endParaRPr lang="de-CH" sz="2200">
                          <a:sym typeface="Arial" charset="0"/>
                        </a:endParaRPr>
                      </a:p>
                    </p:txBody>
                  </p:sp>
                  <p:cxnSp>
                    <p:nvCxnSpPr>
                      <p:cNvPr id="43149" name="Shape 485"/>
                      <p:cNvCxnSpPr>
                        <a:cxnSpLocks noChangeShapeType="1"/>
                      </p:cNvCxnSpPr>
                      <p:nvPr/>
                    </p:nvCxnSpPr>
                    <p:spPr bwMode="auto">
                      <a:xfrm rot="10800000">
                        <a:off x="1028" y="3311"/>
                        <a:ext cx="0" cy="383"/>
                      </a:xfrm>
                      <a:prstGeom prst="straightConnector1">
                        <a:avLst/>
                      </a:prstGeom>
                      <a:noFill/>
                      <a:ln w="88900">
                        <a:solidFill>
                          <a:srgbClr val="C0C0C0"/>
                        </a:solidFill>
                        <a:round/>
                        <a:headEnd/>
                        <a:tailEnd type="triangle" w="lg" len="lg"/>
                      </a:ln>
                    </p:spPr>
                  </p:cxnSp>
                </p:grpSp>
                <p:grpSp>
                  <p:nvGrpSpPr>
                    <p:cNvPr id="43150" name="Shape 486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1007" y="2687"/>
                      <a:ext cx="336" cy="623"/>
                      <a:chOff x="288" y="2330"/>
                      <a:chExt cx="336" cy="623"/>
                    </a:xfrm>
                  </p:grpSpPr>
                  <p:cxnSp>
                    <p:nvCxnSpPr>
                      <p:cNvPr id="43151" name="Shape 487"/>
                      <p:cNvCxnSpPr>
                        <a:cxnSpLocks noChangeShapeType="1"/>
                      </p:cNvCxnSpPr>
                      <p:nvPr/>
                    </p:nvCxnSpPr>
                    <p:spPr bwMode="auto">
                      <a:xfrm>
                        <a:off x="288" y="2352"/>
                        <a:ext cx="336" cy="0"/>
                      </a:xfrm>
                      <a:prstGeom prst="straightConnector1">
                        <a:avLst/>
                      </a:prstGeom>
                      <a:noFill/>
                      <a:ln w="104775">
                        <a:solidFill>
                          <a:srgbClr val="C0C0C0"/>
                        </a:solidFill>
                        <a:round/>
                        <a:headEnd/>
                        <a:tailEnd type="triangle" w="lg" len="lg"/>
                      </a:ln>
                    </p:spPr>
                  </p:cxnSp>
                  <p:cxnSp>
                    <p:nvCxnSpPr>
                      <p:cNvPr id="43152" name="Shape 488"/>
                      <p:cNvCxnSpPr>
                        <a:cxnSpLocks noChangeShapeType="1"/>
                      </p:cNvCxnSpPr>
                      <p:nvPr/>
                    </p:nvCxnSpPr>
                    <p:spPr bwMode="auto">
                      <a:xfrm rot="10800000">
                        <a:off x="316" y="2330"/>
                        <a:ext cx="0" cy="623"/>
                      </a:xfrm>
                      <a:prstGeom prst="straightConnector1">
                        <a:avLst/>
                      </a:prstGeom>
                      <a:noFill/>
                      <a:ln w="104775">
                        <a:solidFill>
                          <a:srgbClr val="C0C0C0"/>
                        </a:solidFill>
                        <a:round/>
                        <a:headEnd/>
                        <a:tailEnd/>
                      </a:ln>
                    </p:spPr>
                  </p:cxnSp>
                </p:grpSp>
              </p:grpSp>
              <p:grpSp>
                <p:nvGrpSpPr>
                  <p:cNvPr id="43153" name="Shape 489"/>
                  <p:cNvGrpSpPr>
                    <a:grpSpLocks/>
                  </p:cNvGrpSpPr>
                  <p:nvPr/>
                </p:nvGrpSpPr>
                <p:grpSpPr bwMode="auto">
                  <a:xfrm>
                    <a:off x="1043" y="748"/>
                    <a:ext cx="5052" cy="3283"/>
                    <a:chOff x="1043" y="748"/>
                    <a:chExt cx="5052" cy="3283"/>
                  </a:xfrm>
                </p:grpSpPr>
                <p:cxnSp>
                  <p:nvCxnSpPr>
                    <p:cNvPr id="43154" name="Shape 490"/>
                    <p:cNvCxnSpPr>
                      <a:cxnSpLocks noChangeShapeType="1"/>
                    </p:cNvCxnSpPr>
                    <p:nvPr/>
                  </p:nvCxnSpPr>
                  <p:spPr bwMode="auto">
                    <a:xfrm>
                      <a:off x="1679" y="2400"/>
                      <a:ext cx="0" cy="479"/>
                    </a:xfrm>
                    <a:prstGeom prst="straightConnector1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</p:cxnSp>
                <p:cxnSp>
                  <p:nvCxnSpPr>
                    <p:cNvPr id="43155" name="Shape 491"/>
                    <p:cNvCxnSpPr>
                      <a:cxnSpLocks noChangeShapeType="1"/>
                    </p:cNvCxnSpPr>
                    <p:nvPr/>
                  </p:nvCxnSpPr>
                  <p:spPr bwMode="auto">
                    <a:xfrm>
                      <a:off x="2523" y="2400"/>
                      <a:ext cx="0" cy="479"/>
                    </a:xfrm>
                    <a:prstGeom prst="straightConnector1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</p:cxnSp>
                <p:cxnSp>
                  <p:nvCxnSpPr>
                    <p:cNvPr id="43156" name="Shape 492"/>
                    <p:cNvCxnSpPr>
                      <a:cxnSpLocks noChangeShapeType="1"/>
                    </p:cNvCxnSpPr>
                    <p:nvPr/>
                  </p:nvCxnSpPr>
                  <p:spPr bwMode="auto">
                    <a:xfrm>
                      <a:off x="3888" y="2400"/>
                      <a:ext cx="0" cy="479"/>
                    </a:xfrm>
                    <a:prstGeom prst="straightConnector1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</p:cxnSp>
                <p:sp>
                  <p:nvSpPr>
                    <p:cNvPr id="43157" name="Shape 493"/>
                    <p:cNvSpPr>
                      <a:spLocks noChangeArrowheads="1"/>
                    </p:cNvSpPr>
                    <p:nvPr/>
                  </p:nvSpPr>
                  <p:spPr bwMode="auto">
                    <a:xfrm rot="10800000" flipH="1">
                      <a:off x="1056" y="2879"/>
                      <a:ext cx="623" cy="432"/>
                    </a:xfrm>
                    <a:prstGeom prst="triangle">
                      <a:avLst>
                        <a:gd name="adj" fmla="val 50000"/>
                      </a:avLst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</p:spPr>
                  <p:txBody>
                    <a:bodyPr rot="10800000" lIns="90000" tIns="46800" rIns="90000" bIns="46800" anchor="ctr"/>
                    <a:lstStyle/>
                    <a:p>
                      <a:pPr algn="ctr">
                        <a:buClr>
                          <a:srgbClr val="000000"/>
                        </a:buClr>
                        <a:buFont typeface="Noto Symbol"/>
                        <a:buNone/>
                      </a:pPr>
                      <a:endParaRPr lang="de-CH" sz="2200">
                        <a:sym typeface="Arial" charset="0"/>
                      </a:endParaRPr>
                    </a:p>
                  </p:txBody>
                </p:sp>
                <p:sp>
                  <p:nvSpPr>
                    <p:cNvPr id="43158" name="Shape 494"/>
                    <p:cNvSpPr>
                      <a:spLocks noChangeArrowheads="1"/>
                    </p:cNvSpPr>
                    <p:nvPr/>
                  </p:nvSpPr>
                  <p:spPr bwMode="auto">
                    <a:xfrm rot="10800000" flipH="1">
                      <a:off x="1679" y="2879"/>
                      <a:ext cx="816" cy="432"/>
                    </a:xfrm>
                    <a:prstGeom prst="triangle">
                      <a:avLst>
                        <a:gd name="adj" fmla="val 50000"/>
                      </a:avLst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</p:spPr>
                  <p:txBody>
                    <a:bodyPr rot="10800000" lIns="90000" tIns="46800" rIns="90000" bIns="46800" anchor="ctr"/>
                    <a:lstStyle/>
                    <a:p>
                      <a:pPr algn="ctr">
                        <a:buClr>
                          <a:srgbClr val="000000"/>
                        </a:buClr>
                        <a:buFont typeface="Noto Symbol"/>
                        <a:buNone/>
                      </a:pPr>
                      <a:endParaRPr lang="de-CH" sz="2200">
                        <a:sym typeface="Arial" charset="0"/>
                      </a:endParaRPr>
                    </a:p>
                  </p:txBody>
                </p:sp>
                <p:sp>
                  <p:nvSpPr>
                    <p:cNvPr id="43159" name="Shape 495"/>
                    <p:cNvSpPr>
                      <a:spLocks noChangeArrowheads="1"/>
                    </p:cNvSpPr>
                    <p:nvPr/>
                  </p:nvSpPr>
                  <p:spPr bwMode="auto">
                    <a:xfrm rot="10800000" flipH="1">
                      <a:off x="2544" y="2879"/>
                      <a:ext cx="1344" cy="432"/>
                    </a:xfrm>
                    <a:prstGeom prst="triangle">
                      <a:avLst>
                        <a:gd name="adj" fmla="val 50000"/>
                      </a:avLst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</p:spPr>
                  <p:txBody>
                    <a:bodyPr rot="10800000" lIns="90000" tIns="46800" rIns="90000" bIns="46800" anchor="ctr"/>
                    <a:lstStyle/>
                    <a:p>
                      <a:pPr algn="ctr">
                        <a:buClr>
                          <a:srgbClr val="000000"/>
                        </a:buClr>
                        <a:buFont typeface="Noto Symbol"/>
                        <a:buNone/>
                      </a:pPr>
                      <a:endParaRPr lang="de-CH" sz="2200">
                        <a:sym typeface="Arial" charset="0"/>
                      </a:endParaRPr>
                    </a:p>
                  </p:txBody>
                </p:sp>
                <p:sp>
                  <p:nvSpPr>
                    <p:cNvPr id="43160" name="Shape 496"/>
                    <p:cNvSpPr>
                      <a:spLocks noChangeArrowheads="1"/>
                    </p:cNvSpPr>
                    <p:nvPr/>
                  </p:nvSpPr>
                  <p:spPr bwMode="auto">
                    <a:xfrm rot="10800000" flipH="1">
                      <a:off x="3888" y="2879"/>
                      <a:ext cx="1392" cy="432"/>
                    </a:xfrm>
                    <a:prstGeom prst="triangle">
                      <a:avLst>
                        <a:gd name="adj" fmla="val 50000"/>
                      </a:avLst>
                    </a:prstGeom>
                    <a:noFill/>
                    <a:ln w="38100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</p:spPr>
                  <p:txBody>
                    <a:bodyPr rot="10800000" lIns="90000" tIns="46800" rIns="90000" bIns="46800" anchor="ctr"/>
                    <a:lstStyle/>
                    <a:p>
                      <a:pPr algn="ctr">
                        <a:buClr>
                          <a:srgbClr val="000000"/>
                        </a:buClr>
                        <a:buFont typeface="Noto Symbol"/>
                        <a:buNone/>
                      </a:pPr>
                      <a:endParaRPr lang="de-CH" sz="2200">
                        <a:sym typeface="Arial" charset="0"/>
                      </a:endParaRPr>
                    </a:p>
                  </p:txBody>
                </p:sp>
                <p:cxnSp>
                  <p:nvCxnSpPr>
                    <p:cNvPr id="43161" name="Shape 497"/>
                    <p:cNvCxnSpPr>
                      <a:cxnSpLocks noChangeShapeType="1"/>
                    </p:cNvCxnSpPr>
                    <p:nvPr/>
                  </p:nvCxnSpPr>
                  <p:spPr bwMode="auto">
                    <a:xfrm>
                      <a:off x="5300" y="2400"/>
                      <a:ext cx="0" cy="479"/>
                    </a:xfrm>
                    <a:prstGeom prst="straightConnector1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</p:cxnSp>
                <p:cxnSp>
                  <p:nvCxnSpPr>
                    <p:cNvPr id="43162" name="Shape 498"/>
                    <p:cNvCxnSpPr>
                      <a:cxnSpLocks noChangeShapeType="1"/>
                    </p:cNvCxnSpPr>
                    <p:nvPr/>
                  </p:nvCxnSpPr>
                  <p:spPr bwMode="auto">
                    <a:xfrm>
                      <a:off x="1043" y="1728"/>
                      <a:ext cx="7" cy="1152"/>
                    </a:xfrm>
                    <a:prstGeom prst="straightConnector1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</p:cxnSp>
                <p:cxnSp>
                  <p:nvCxnSpPr>
                    <p:cNvPr id="43163" name="Shape 499"/>
                    <p:cNvCxnSpPr>
                      <a:cxnSpLocks noChangeShapeType="1"/>
                    </p:cNvCxnSpPr>
                    <p:nvPr/>
                  </p:nvCxnSpPr>
                  <p:spPr bwMode="auto">
                    <a:xfrm>
                      <a:off x="5424" y="1200"/>
                      <a:ext cx="0" cy="672"/>
                    </a:xfrm>
                    <a:prstGeom prst="straightConnector1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</p:cxnSp>
                <p:cxnSp>
                  <p:nvCxnSpPr>
                    <p:cNvPr id="43164" name="Shape 500"/>
                    <p:cNvCxnSpPr>
                      <a:cxnSpLocks noChangeShapeType="1"/>
                    </p:cNvCxnSpPr>
                    <p:nvPr/>
                  </p:nvCxnSpPr>
                  <p:spPr bwMode="auto">
                    <a:xfrm>
                      <a:off x="2255" y="1728"/>
                      <a:ext cx="2736" cy="0"/>
                    </a:xfrm>
                    <a:prstGeom prst="straightConnector1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</p:cxnSp>
                <p:cxnSp>
                  <p:nvCxnSpPr>
                    <p:cNvPr id="43165" name="Shape 501"/>
                    <p:cNvCxnSpPr>
                      <a:cxnSpLocks noChangeShapeType="1"/>
                    </p:cNvCxnSpPr>
                    <p:nvPr/>
                  </p:nvCxnSpPr>
                  <p:spPr bwMode="auto">
                    <a:xfrm>
                      <a:off x="4991" y="1200"/>
                      <a:ext cx="0" cy="528"/>
                    </a:xfrm>
                    <a:prstGeom prst="straightConnector1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</p:cxnSp>
                <p:cxnSp>
                  <p:nvCxnSpPr>
                    <p:cNvPr id="43166" name="Shape 502"/>
                    <p:cNvCxnSpPr>
                      <a:cxnSpLocks noChangeShapeType="1"/>
                    </p:cNvCxnSpPr>
                    <p:nvPr/>
                  </p:nvCxnSpPr>
                  <p:spPr bwMode="auto">
                    <a:xfrm>
                      <a:off x="2255" y="767"/>
                      <a:ext cx="0" cy="959"/>
                    </a:xfrm>
                    <a:prstGeom prst="straightConnector1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</p:cxnSp>
                <p:cxnSp>
                  <p:nvCxnSpPr>
                    <p:cNvPr id="43167" name="Shape 503"/>
                    <p:cNvCxnSpPr>
                      <a:cxnSpLocks noChangeShapeType="1"/>
                    </p:cNvCxnSpPr>
                    <p:nvPr/>
                  </p:nvCxnSpPr>
                  <p:spPr bwMode="auto">
                    <a:xfrm>
                      <a:off x="1063" y="748"/>
                      <a:ext cx="1199" cy="0"/>
                    </a:xfrm>
                    <a:prstGeom prst="straightConnector1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</p:cxnSp>
                <p:cxnSp>
                  <p:nvCxnSpPr>
                    <p:cNvPr id="43168" name="Shape 504"/>
                    <p:cNvCxnSpPr>
                      <a:cxnSpLocks noChangeShapeType="1"/>
                    </p:cNvCxnSpPr>
                    <p:nvPr/>
                  </p:nvCxnSpPr>
                  <p:spPr bwMode="auto">
                    <a:xfrm>
                      <a:off x="1056" y="2330"/>
                      <a:ext cx="4243" cy="0"/>
                    </a:xfrm>
                    <a:prstGeom prst="straightConnector1">
                      <a:avLst/>
                    </a:prstGeom>
                    <a:noFill/>
                    <a:ln w="190500">
                      <a:solidFill>
                        <a:srgbClr val="FFCC99"/>
                      </a:solidFill>
                      <a:round/>
                      <a:headEnd/>
                      <a:tailEnd/>
                    </a:ln>
                  </p:spPr>
                </p:cxnSp>
                <p:cxnSp>
                  <p:nvCxnSpPr>
                    <p:cNvPr id="43169" name="Shape 505"/>
                    <p:cNvCxnSpPr>
                      <a:cxnSpLocks noChangeShapeType="1"/>
                    </p:cNvCxnSpPr>
                    <p:nvPr/>
                  </p:nvCxnSpPr>
                  <p:spPr bwMode="auto">
                    <a:xfrm>
                      <a:off x="1368" y="3329"/>
                      <a:ext cx="0" cy="479"/>
                    </a:xfrm>
                    <a:prstGeom prst="straightConnector1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</p:cxnSp>
                <p:grpSp>
                  <p:nvGrpSpPr>
                    <p:cNvPr id="43170" name="Shape 506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5515" y="2359"/>
                      <a:ext cx="536" cy="662"/>
                      <a:chOff x="1571" y="1912"/>
                      <a:chExt cx="1324" cy="1897"/>
                    </a:xfrm>
                  </p:grpSpPr>
                  <p:sp>
                    <p:nvSpPr>
                      <p:cNvPr id="43171" name="Shape 507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103" y="3028"/>
                        <a:ext cx="216" cy="781"/>
                      </a:xfrm>
                      <a:prstGeom prst="rect">
                        <a:avLst/>
                      </a:prstGeom>
                      <a:solidFill>
                        <a:srgbClr val="C0C0C0"/>
                      </a:solidFill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</p:spPr>
                    <p:txBody>
                      <a:bodyPr lIns="90000" tIns="46800" rIns="90000" bIns="46800" anchor="ctr"/>
                      <a:lstStyle/>
                      <a:p>
                        <a:pPr algn="ctr">
                          <a:buClr>
                            <a:srgbClr val="000000"/>
                          </a:buClr>
                          <a:buFont typeface="Noto Symbol"/>
                          <a:buNone/>
                        </a:pPr>
                        <a:endParaRPr lang="de-CH" sz="2200">
                          <a:sym typeface="Arial" charset="0"/>
                        </a:endParaRPr>
                      </a:p>
                    </p:txBody>
                  </p:sp>
                  <p:sp>
                    <p:nvSpPr>
                      <p:cNvPr id="43172" name="Shape 508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612" y="2446"/>
                        <a:ext cx="283" cy="781"/>
                      </a:xfrm>
                      <a:prstGeom prst="rect">
                        <a:avLst/>
                      </a:prstGeom>
                      <a:solidFill>
                        <a:srgbClr val="C0C0C0"/>
                      </a:solidFill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</p:spPr>
                    <p:txBody>
                      <a:bodyPr lIns="90000" tIns="46800" rIns="90000" bIns="46800" anchor="ctr"/>
                      <a:lstStyle/>
                      <a:p>
                        <a:pPr algn="ctr">
                          <a:buClr>
                            <a:srgbClr val="000000"/>
                          </a:buClr>
                          <a:buFont typeface="Noto Symbol"/>
                          <a:buNone/>
                        </a:pPr>
                        <a:endParaRPr lang="de-CH" sz="2200">
                          <a:sym typeface="Arial" charset="0"/>
                        </a:endParaRPr>
                      </a:p>
                    </p:txBody>
                  </p:sp>
                  <p:sp>
                    <p:nvSpPr>
                      <p:cNvPr id="43173" name="Shape 509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145" y="1912"/>
                        <a:ext cx="217" cy="781"/>
                      </a:xfrm>
                      <a:prstGeom prst="rect">
                        <a:avLst/>
                      </a:prstGeom>
                      <a:solidFill>
                        <a:srgbClr val="C0C0C0"/>
                      </a:solidFill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</p:spPr>
                    <p:txBody>
                      <a:bodyPr lIns="90000" tIns="46800" rIns="90000" bIns="46800" anchor="ctr"/>
                      <a:lstStyle/>
                      <a:p>
                        <a:pPr algn="ctr">
                          <a:buClr>
                            <a:srgbClr val="000000"/>
                          </a:buClr>
                          <a:buFont typeface="Noto Symbol"/>
                          <a:buNone/>
                        </a:pPr>
                        <a:endParaRPr lang="de-CH" sz="2200">
                          <a:sym typeface="Arial" charset="0"/>
                        </a:endParaRPr>
                      </a:p>
                    </p:txBody>
                  </p:sp>
                  <p:sp>
                    <p:nvSpPr>
                      <p:cNvPr id="43174" name="Shape 510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1571" y="2446"/>
                        <a:ext cx="283" cy="781"/>
                      </a:xfrm>
                      <a:prstGeom prst="rect">
                        <a:avLst/>
                      </a:prstGeom>
                      <a:solidFill>
                        <a:srgbClr val="C0C0C0"/>
                      </a:solidFill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</p:spPr>
                    <p:txBody>
                      <a:bodyPr lIns="90000" tIns="46800" rIns="90000" bIns="46800" anchor="ctr"/>
                      <a:lstStyle/>
                      <a:p>
                        <a:pPr algn="ctr">
                          <a:buClr>
                            <a:srgbClr val="000000"/>
                          </a:buClr>
                          <a:buFont typeface="Noto Symbol"/>
                          <a:buNone/>
                        </a:pPr>
                        <a:endParaRPr lang="de-CH" sz="2200">
                          <a:sym typeface="Arial" charset="0"/>
                        </a:endParaRPr>
                      </a:p>
                    </p:txBody>
                  </p:sp>
                  <p:sp>
                    <p:nvSpPr>
                      <p:cNvPr id="43175" name="Shape 511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145" y="1912"/>
                        <a:ext cx="217" cy="781"/>
                      </a:xfrm>
                      <a:prstGeom prst="rect">
                        <a:avLst/>
                      </a:prstGeom>
                      <a:solidFill>
                        <a:srgbClr val="C0C0C0"/>
                      </a:solidFill>
                      <a:ln w="12700">
                        <a:solidFill>
                          <a:schemeClr val="tx1"/>
                        </a:solidFill>
                        <a:miter lim="800000"/>
                        <a:headEnd/>
                        <a:tailEnd/>
                      </a:ln>
                    </p:spPr>
                    <p:txBody>
                      <a:bodyPr lIns="90000" tIns="46800" rIns="90000" bIns="46800" anchor="ctr"/>
                      <a:lstStyle/>
                      <a:p>
                        <a:pPr algn="ctr">
                          <a:buClr>
                            <a:srgbClr val="000000"/>
                          </a:buClr>
                          <a:buFont typeface="Noto Symbol"/>
                          <a:buNone/>
                        </a:pPr>
                        <a:endParaRPr lang="de-CH" sz="2200">
                          <a:sym typeface="Arial" charset="0"/>
                        </a:endParaRPr>
                      </a:p>
                    </p:txBody>
                  </p:sp>
                  <p:sp>
                    <p:nvSpPr>
                      <p:cNvPr id="43176" name="Shape 512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1798" y="2312"/>
                        <a:ext cx="866" cy="1098"/>
                      </a:xfrm>
                      <a:prstGeom prst="ellipse">
                        <a:avLst/>
                      </a:prstGeom>
                      <a:solidFill>
                        <a:srgbClr val="C0C0C0"/>
                      </a:solidFill>
                      <a:ln w="12700">
                        <a:solidFill>
                          <a:schemeClr val="tx1"/>
                        </a:solidFill>
                        <a:round/>
                        <a:headEnd/>
                        <a:tailEnd/>
                      </a:ln>
                    </p:spPr>
                    <p:txBody>
                      <a:bodyPr lIns="90000" tIns="46800" rIns="90000" bIns="46800" anchor="ctr"/>
                      <a:lstStyle/>
                      <a:p>
                        <a:pPr algn="ctr">
                          <a:buClr>
                            <a:srgbClr val="000000"/>
                          </a:buClr>
                          <a:buFont typeface="Noto Symbol"/>
                          <a:buNone/>
                        </a:pPr>
                        <a:endParaRPr lang="de-CH" sz="2200">
                          <a:sym typeface="Arial" charset="0"/>
                        </a:endParaRPr>
                      </a:p>
                    </p:txBody>
                  </p:sp>
                  <p:sp>
                    <p:nvSpPr>
                      <p:cNvPr id="43177" name="Shape 513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2070" y="2326"/>
                        <a:ext cx="303" cy="1098"/>
                      </a:xfrm>
                      <a:prstGeom prst="ellipse">
                        <a:avLst/>
                      </a:prstGeom>
                      <a:solidFill>
                        <a:srgbClr val="C0C0C0"/>
                      </a:solidFill>
                      <a:ln w="12700">
                        <a:solidFill>
                          <a:schemeClr val="tx1"/>
                        </a:solidFill>
                        <a:round/>
                        <a:headEnd/>
                        <a:tailEnd/>
                      </a:ln>
                    </p:spPr>
                    <p:txBody>
                      <a:bodyPr lIns="90000" tIns="46800" rIns="90000" bIns="46800" anchor="ctr"/>
                      <a:lstStyle/>
                      <a:p>
                        <a:pPr algn="ctr">
                          <a:buClr>
                            <a:srgbClr val="000000"/>
                          </a:buClr>
                          <a:buFont typeface="Noto Symbol"/>
                          <a:buNone/>
                        </a:pPr>
                        <a:endParaRPr lang="de-CH" sz="2200">
                          <a:sym typeface="Arial" charset="0"/>
                        </a:endParaRPr>
                      </a:p>
                    </p:txBody>
                  </p:sp>
                </p:grpSp>
                <p:cxnSp>
                  <p:nvCxnSpPr>
                    <p:cNvPr id="43178" name="Shape 514"/>
                    <p:cNvCxnSpPr>
                      <a:cxnSpLocks noChangeShapeType="1"/>
                    </p:cNvCxnSpPr>
                    <p:nvPr/>
                  </p:nvCxnSpPr>
                  <p:spPr bwMode="auto">
                    <a:xfrm rot="10800000">
                      <a:off x="5423" y="1871"/>
                      <a:ext cx="672" cy="383"/>
                    </a:xfrm>
                    <a:prstGeom prst="straightConnector1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</p:cxnSp>
                <p:cxnSp>
                  <p:nvCxnSpPr>
                    <p:cNvPr id="43179" name="Shape 515"/>
                    <p:cNvCxnSpPr>
                      <a:cxnSpLocks noChangeShapeType="1"/>
                    </p:cNvCxnSpPr>
                    <p:nvPr/>
                  </p:nvCxnSpPr>
                  <p:spPr bwMode="auto">
                    <a:xfrm>
                      <a:off x="6081" y="2255"/>
                      <a:ext cx="4" cy="783"/>
                    </a:xfrm>
                    <a:prstGeom prst="straightConnector1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</p:cxnSp>
                <p:cxnSp>
                  <p:nvCxnSpPr>
                    <p:cNvPr id="43180" name="Shape 516"/>
                    <p:cNvCxnSpPr>
                      <a:cxnSpLocks noChangeShapeType="1"/>
                    </p:cNvCxnSpPr>
                    <p:nvPr/>
                  </p:nvCxnSpPr>
                  <p:spPr bwMode="auto">
                    <a:xfrm rot="10800000">
                      <a:off x="5294" y="2406"/>
                      <a:ext cx="225" cy="88"/>
                    </a:xfrm>
                    <a:prstGeom prst="straightConnector1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</p:cxnSp>
                <p:sp>
                  <p:nvSpPr>
                    <p:cNvPr id="43181" name="Shape 51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296" y="3456"/>
                      <a:ext cx="144" cy="239"/>
                    </a:xfrm>
                    <a:prstGeom prst="rect">
                      <a:avLst/>
                    </a:prstGeom>
                    <a:solidFill>
                      <a:schemeClr val="tx2"/>
                    </a:solidFill>
                    <a:ln w="9525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</p:spPr>
                  <p:txBody>
                    <a:bodyPr lIns="90000" tIns="46800" rIns="90000" bIns="46800" anchor="ctr"/>
                    <a:lstStyle/>
                    <a:p>
                      <a:pPr algn="ctr">
                        <a:buClr>
                          <a:srgbClr val="000000"/>
                        </a:buClr>
                        <a:buFont typeface="Noto Symbol"/>
                        <a:buNone/>
                      </a:pPr>
                      <a:endParaRPr lang="de-CH" sz="2200">
                        <a:sym typeface="Arial" charset="0"/>
                      </a:endParaRPr>
                    </a:p>
                  </p:txBody>
                </p:sp>
                <p:cxnSp>
                  <p:nvCxnSpPr>
                    <p:cNvPr id="43182" name="Shape 518"/>
                    <p:cNvCxnSpPr>
                      <a:cxnSpLocks noChangeShapeType="1"/>
                    </p:cNvCxnSpPr>
                    <p:nvPr/>
                  </p:nvCxnSpPr>
                  <p:spPr bwMode="auto">
                    <a:xfrm>
                      <a:off x="2088" y="3311"/>
                      <a:ext cx="0" cy="479"/>
                    </a:xfrm>
                    <a:prstGeom prst="straightConnector1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</p:cxnSp>
                <p:sp>
                  <p:nvSpPr>
                    <p:cNvPr id="43183" name="Shape 519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2015" y="3438"/>
                      <a:ext cx="144" cy="239"/>
                    </a:xfrm>
                    <a:prstGeom prst="rect">
                      <a:avLst/>
                    </a:prstGeom>
                    <a:solidFill>
                      <a:schemeClr val="tx2"/>
                    </a:solidFill>
                    <a:ln w="9525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</p:spPr>
                  <p:txBody>
                    <a:bodyPr lIns="90000" tIns="46800" rIns="90000" bIns="46800" anchor="ctr"/>
                    <a:lstStyle/>
                    <a:p>
                      <a:pPr algn="ctr">
                        <a:buClr>
                          <a:srgbClr val="000000"/>
                        </a:buClr>
                        <a:buFont typeface="Noto Symbol"/>
                        <a:buNone/>
                      </a:pPr>
                      <a:endParaRPr lang="de-CH" sz="2200">
                        <a:sym typeface="Arial" charset="0"/>
                      </a:endParaRPr>
                    </a:p>
                  </p:txBody>
                </p:sp>
                <p:cxnSp>
                  <p:nvCxnSpPr>
                    <p:cNvPr id="43184" name="Shape 520"/>
                    <p:cNvCxnSpPr>
                      <a:cxnSpLocks noChangeShapeType="1"/>
                    </p:cNvCxnSpPr>
                    <p:nvPr/>
                  </p:nvCxnSpPr>
                  <p:spPr bwMode="auto">
                    <a:xfrm>
                      <a:off x="3234" y="3311"/>
                      <a:ext cx="0" cy="479"/>
                    </a:xfrm>
                    <a:prstGeom prst="straightConnector1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</p:cxnSp>
                <p:sp>
                  <p:nvSpPr>
                    <p:cNvPr id="43185" name="Shape 52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162" y="3438"/>
                      <a:ext cx="144" cy="239"/>
                    </a:xfrm>
                    <a:prstGeom prst="rect">
                      <a:avLst/>
                    </a:prstGeom>
                    <a:solidFill>
                      <a:schemeClr val="tx2"/>
                    </a:solidFill>
                    <a:ln w="9525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</p:spPr>
                  <p:txBody>
                    <a:bodyPr lIns="90000" tIns="46800" rIns="90000" bIns="46800" anchor="ctr"/>
                    <a:lstStyle/>
                    <a:p>
                      <a:pPr algn="ctr">
                        <a:buClr>
                          <a:srgbClr val="000000"/>
                        </a:buClr>
                        <a:buFont typeface="Noto Symbol"/>
                        <a:buNone/>
                      </a:pPr>
                      <a:endParaRPr lang="de-CH" sz="2200">
                        <a:sym typeface="Arial" charset="0"/>
                      </a:endParaRPr>
                    </a:p>
                  </p:txBody>
                </p:sp>
                <p:cxnSp>
                  <p:nvCxnSpPr>
                    <p:cNvPr id="43186" name="Shape 522"/>
                    <p:cNvCxnSpPr>
                      <a:cxnSpLocks noChangeShapeType="1"/>
                    </p:cNvCxnSpPr>
                    <p:nvPr/>
                  </p:nvCxnSpPr>
                  <p:spPr bwMode="auto">
                    <a:xfrm>
                      <a:off x="4584" y="3311"/>
                      <a:ext cx="0" cy="479"/>
                    </a:xfrm>
                    <a:prstGeom prst="straightConnector1">
                      <a:avLst/>
                    </a:prstGeom>
                    <a:noFill/>
                    <a:ln w="38100">
                      <a:solidFill>
                        <a:schemeClr val="tx1"/>
                      </a:solidFill>
                      <a:round/>
                      <a:headEnd/>
                      <a:tailEnd/>
                    </a:ln>
                  </p:spPr>
                </p:cxnSp>
                <p:sp>
                  <p:nvSpPr>
                    <p:cNvPr id="43187" name="Shape 52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4511" y="3438"/>
                      <a:ext cx="144" cy="239"/>
                    </a:xfrm>
                    <a:prstGeom prst="rect">
                      <a:avLst/>
                    </a:prstGeom>
                    <a:solidFill>
                      <a:schemeClr val="tx2"/>
                    </a:solidFill>
                    <a:ln w="9525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</p:spPr>
                  <p:txBody>
                    <a:bodyPr lIns="90000" tIns="46800" rIns="90000" bIns="46800" anchor="ctr"/>
                    <a:lstStyle/>
                    <a:p>
                      <a:pPr algn="ctr">
                        <a:buClr>
                          <a:srgbClr val="000000"/>
                        </a:buClr>
                        <a:buFont typeface="Noto Symbol"/>
                        <a:buNone/>
                      </a:pPr>
                      <a:endParaRPr lang="de-CH" sz="2200">
                        <a:sym typeface="Arial" charset="0"/>
                      </a:endParaRPr>
                    </a:p>
                  </p:txBody>
                </p:sp>
                <p:cxnSp>
                  <p:nvCxnSpPr>
                    <p:cNvPr id="43188" name="Shape 524"/>
                    <p:cNvCxnSpPr>
                      <a:cxnSpLocks noChangeShapeType="1"/>
                    </p:cNvCxnSpPr>
                    <p:nvPr/>
                  </p:nvCxnSpPr>
                  <p:spPr bwMode="auto">
                    <a:xfrm>
                      <a:off x="1296" y="3840"/>
                      <a:ext cx="3935" cy="0"/>
                    </a:xfrm>
                    <a:prstGeom prst="straightConnector1">
                      <a:avLst/>
                    </a:prstGeom>
                    <a:noFill/>
                    <a:ln w="63500">
                      <a:solidFill>
                        <a:schemeClr val="tx1"/>
                      </a:solidFill>
                      <a:prstDash val="dash"/>
                      <a:round/>
                      <a:headEnd/>
                      <a:tailEnd/>
                    </a:ln>
                  </p:spPr>
                </p:cxnSp>
                <p:cxnSp>
                  <p:nvCxnSpPr>
                    <p:cNvPr id="43189" name="Shape 525"/>
                    <p:cNvCxnSpPr>
                      <a:cxnSpLocks noChangeShapeType="1"/>
                    </p:cNvCxnSpPr>
                    <p:nvPr/>
                  </p:nvCxnSpPr>
                  <p:spPr bwMode="auto">
                    <a:xfrm>
                      <a:off x="1296" y="3984"/>
                      <a:ext cx="3935" cy="0"/>
                    </a:xfrm>
                    <a:prstGeom prst="straightConnector1">
                      <a:avLst/>
                    </a:prstGeom>
                    <a:noFill/>
                    <a:ln w="63500">
                      <a:solidFill>
                        <a:schemeClr val="tx1"/>
                      </a:solidFill>
                      <a:prstDash val="dash"/>
                      <a:round/>
                      <a:headEnd/>
                      <a:tailEnd/>
                    </a:ln>
                  </p:spPr>
                </p:cxnSp>
                <p:sp>
                  <p:nvSpPr>
                    <p:cNvPr id="43190" name="Shape 52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152" y="3791"/>
                      <a:ext cx="239" cy="239"/>
                    </a:xfrm>
                    <a:prstGeom prst="sun">
                      <a:avLst>
                        <a:gd name="adj" fmla="val 25000"/>
                      </a:avLst>
                    </a:prstGeom>
                    <a:solidFill>
                      <a:schemeClr val="accent2"/>
                    </a:solidFill>
                    <a:ln w="9525">
                      <a:noFill/>
                      <a:miter lim="800000"/>
                      <a:headEnd/>
                      <a:tailEnd/>
                    </a:ln>
                  </p:spPr>
                  <p:txBody>
                    <a:bodyPr lIns="90000" tIns="46800" rIns="90000" bIns="46800" anchor="ctr"/>
                    <a:lstStyle/>
                    <a:p>
                      <a:pPr algn="ctr">
                        <a:buClr>
                          <a:srgbClr val="000000"/>
                        </a:buClr>
                        <a:buFont typeface="Noto Symbol"/>
                        <a:buNone/>
                      </a:pPr>
                      <a:endParaRPr lang="de-CH" sz="2200">
                        <a:sym typeface="Arial" charset="0"/>
                      </a:endParaRPr>
                    </a:p>
                  </p:txBody>
                </p:sp>
                <p:sp>
                  <p:nvSpPr>
                    <p:cNvPr id="43191" name="Shape 52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088" y="3791"/>
                      <a:ext cx="239" cy="239"/>
                    </a:xfrm>
                    <a:prstGeom prst="sun">
                      <a:avLst>
                        <a:gd name="adj" fmla="val 25000"/>
                      </a:avLst>
                    </a:prstGeom>
                    <a:solidFill>
                      <a:schemeClr val="accent2"/>
                    </a:solidFill>
                    <a:ln w="9525">
                      <a:noFill/>
                      <a:miter lim="800000"/>
                      <a:headEnd/>
                      <a:tailEnd/>
                    </a:ln>
                  </p:spPr>
                  <p:txBody>
                    <a:bodyPr lIns="90000" tIns="46800" rIns="90000" bIns="46800" anchor="ctr"/>
                    <a:lstStyle/>
                    <a:p>
                      <a:pPr algn="ctr">
                        <a:buClr>
                          <a:srgbClr val="000000"/>
                        </a:buClr>
                        <a:buFont typeface="Noto Symbol"/>
                        <a:buNone/>
                      </a:pPr>
                      <a:endParaRPr lang="de-CH" sz="2200">
                        <a:sym typeface="Arial" charset="0"/>
                      </a:endParaRPr>
                    </a:p>
                  </p:txBody>
                </p:sp>
              </p:grpSp>
            </p:grpSp>
          </p:grpSp>
        </p:grpSp>
        <p:sp>
          <p:nvSpPr>
            <p:cNvPr id="528" name="Shape 528"/>
            <p:cNvSpPr>
              <a:spLocks noChangeArrowheads="1"/>
            </p:cNvSpPr>
            <p:nvPr/>
          </p:nvSpPr>
          <p:spPr bwMode="auto">
            <a:xfrm>
              <a:off x="912" y="3552"/>
              <a:ext cx="432" cy="288"/>
            </a:xfrm>
            <a:prstGeom prst="cloudCallout">
              <a:avLst>
                <a:gd name="adj1" fmla="val 62269"/>
                <a:gd name="adj2" fmla="val -47569"/>
              </a:avLst>
            </a:prstGeom>
            <a:solidFill>
              <a:srgbClr val="FF9933"/>
            </a:solidFill>
            <a:ln w="9525">
              <a:noFill/>
              <a:round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Times New Roman" pitchFamily="18" charset="0"/>
                <a:buNone/>
              </a:pPr>
              <a:endParaRPr lang="de-CH" sz="2400">
                <a:sym typeface="Arial" charset="0"/>
              </a:endParaRPr>
            </a:p>
          </p:txBody>
        </p:sp>
        <p:sp>
          <p:nvSpPr>
            <p:cNvPr id="529" name="Shape 529"/>
            <p:cNvSpPr>
              <a:spLocks noChangeArrowheads="1"/>
            </p:cNvSpPr>
            <p:nvPr/>
          </p:nvSpPr>
          <p:spPr bwMode="auto">
            <a:xfrm>
              <a:off x="1632" y="3586"/>
              <a:ext cx="384" cy="254"/>
            </a:xfrm>
            <a:prstGeom prst="cloudCallout">
              <a:avLst>
                <a:gd name="adj1" fmla="val 63801"/>
                <a:gd name="adj2" fmla="val -47245"/>
              </a:avLst>
            </a:prstGeom>
            <a:solidFill>
              <a:srgbClr val="FF9933"/>
            </a:solidFill>
            <a:ln w="9525">
              <a:noFill/>
              <a:round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Times New Roman" pitchFamily="18" charset="0"/>
                <a:buNone/>
              </a:pPr>
              <a:endParaRPr lang="de-CH" sz="2400">
                <a:sym typeface="Arial" charset="0"/>
              </a:endParaRPr>
            </a:p>
          </p:txBody>
        </p:sp>
        <p:sp>
          <p:nvSpPr>
            <p:cNvPr id="530" name="Shape 530"/>
            <p:cNvSpPr>
              <a:spLocks noChangeArrowheads="1"/>
            </p:cNvSpPr>
            <p:nvPr/>
          </p:nvSpPr>
          <p:spPr bwMode="auto">
            <a:xfrm>
              <a:off x="2832" y="3600"/>
              <a:ext cx="336" cy="240"/>
            </a:xfrm>
            <a:prstGeom prst="cloudCallout">
              <a:avLst>
                <a:gd name="adj1" fmla="val 65773"/>
                <a:gd name="adj2" fmla="val -47083"/>
              </a:avLst>
            </a:prstGeom>
            <a:solidFill>
              <a:srgbClr val="FF9933"/>
            </a:solidFill>
            <a:ln w="9525">
              <a:noFill/>
              <a:round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Times New Roman" pitchFamily="18" charset="0"/>
                <a:buNone/>
              </a:pPr>
              <a:endParaRPr lang="de-CH" sz="2400">
                <a:sym typeface="Arial" charset="0"/>
              </a:endParaRPr>
            </a:p>
          </p:txBody>
        </p:sp>
        <p:sp>
          <p:nvSpPr>
            <p:cNvPr id="531" name="Shape 531"/>
            <p:cNvSpPr>
              <a:spLocks noChangeArrowheads="1"/>
            </p:cNvSpPr>
            <p:nvPr/>
          </p:nvSpPr>
          <p:spPr bwMode="auto">
            <a:xfrm>
              <a:off x="4272" y="3600"/>
              <a:ext cx="288" cy="192"/>
            </a:xfrm>
            <a:prstGeom prst="cloudCallout">
              <a:avLst>
                <a:gd name="adj1" fmla="val 60764"/>
                <a:gd name="adj2" fmla="val -73958"/>
              </a:avLst>
            </a:prstGeom>
            <a:solidFill>
              <a:srgbClr val="FF9933"/>
            </a:solidFill>
            <a:ln w="9525">
              <a:noFill/>
              <a:round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Times New Roman" pitchFamily="18" charset="0"/>
                <a:buNone/>
              </a:pPr>
              <a:endParaRPr lang="de-CH" sz="2400">
                <a:sym typeface="Arial" charset="0"/>
              </a:endParaRPr>
            </a:p>
          </p:txBody>
        </p:sp>
        <p:sp>
          <p:nvSpPr>
            <p:cNvPr id="532" name="Shape 532"/>
            <p:cNvSpPr>
              <a:spLocks noChangeArrowheads="1"/>
            </p:cNvSpPr>
            <p:nvPr/>
          </p:nvSpPr>
          <p:spPr bwMode="auto">
            <a:xfrm>
              <a:off x="1248" y="2208"/>
              <a:ext cx="336" cy="336"/>
            </a:xfrm>
            <a:prstGeom prst="irregularSeal2">
              <a:avLst/>
            </a:prstGeom>
            <a:solidFill>
              <a:srgbClr val="00694B"/>
            </a:solidFill>
            <a:ln w="9525">
              <a:noFill/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ym typeface="Arial" charset="0"/>
              </a:endParaRPr>
            </a:p>
          </p:txBody>
        </p:sp>
        <p:sp>
          <p:nvSpPr>
            <p:cNvPr id="533" name="Shape 533"/>
            <p:cNvSpPr>
              <a:spLocks noChangeArrowheads="1"/>
            </p:cNvSpPr>
            <p:nvPr/>
          </p:nvSpPr>
          <p:spPr bwMode="auto">
            <a:xfrm>
              <a:off x="241" y="2304"/>
              <a:ext cx="575" cy="384"/>
            </a:xfrm>
            <a:custGeom>
              <a:avLst/>
              <a:gdLst>
                <a:gd name="T0" fmla="*/ 0 w 120000"/>
                <a:gd name="T1" fmla="*/ 0 h 120000"/>
                <a:gd name="T2" fmla="*/ 120000 w 120000"/>
                <a:gd name="T3" fmla="*/ 120000 h 120000"/>
              </a:gdLst>
              <a:ahLst/>
              <a:cxnLst/>
              <a:rect l="T0" t="T1" r="T2" b="T3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close/>
                </a:path>
                <a:path w="120000" h="120000" fill="none" extrusionOk="0">
                  <a:moveTo>
                    <a:pt x="129999" y="22500"/>
                  </a:moveTo>
                  <a:lnTo>
                    <a:pt x="241461" y="28438"/>
                  </a:lnTo>
                </a:path>
              </a:pathLst>
            </a:custGeom>
            <a:noFill/>
            <a:ln w="19050">
              <a:solidFill>
                <a:schemeClr val="accent2"/>
              </a:solidFill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SzPct val="25000"/>
                <a:buFont typeface="Times New Roman" pitchFamily="18" charset="0"/>
                <a:buNone/>
              </a:pPr>
              <a:r>
                <a:rPr lang="en-US" sz="1400">
                  <a:sym typeface="Arial" charset="0"/>
                </a:rPr>
                <a:t>Burnt plates</a:t>
              </a:r>
            </a:p>
          </p:txBody>
        </p:sp>
        <p:sp>
          <p:nvSpPr>
            <p:cNvPr id="534" name="Shape 534"/>
            <p:cNvSpPr>
              <a:spLocks noChangeArrowheads="1"/>
            </p:cNvSpPr>
            <p:nvPr/>
          </p:nvSpPr>
          <p:spPr bwMode="auto">
            <a:xfrm>
              <a:off x="241" y="1824"/>
              <a:ext cx="575" cy="384"/>
            </a:xfrm>
            <a:custGeom>
              <a:avLst/>
              <a:gdLst>
                <a:gd name="T0" fmla="*/ 0 w 120000"/>
                <a:gd name="T1" fmla="*/ 0 h 120000"/>
                <a:gd name="T2" fmla="*/ 120000 w 120000"/>
                <a:gd name="T3" fmla="*/ 120000 h 120000"/>
              </a:gdLst>
              <a:ahLst/>
              <a:cxnLst/>
              <a:rect l="T0" t="T1" r="T2" b="T3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close/>
                </a:path>
                <a:path w="120000" h="120000" fill="none" extrusionOk="0">
                  <a:moveTo>
                    <a:pt x="129999" y="22500"/>
                  </a:moveTo>
                  <a:lnTo>
                    <a:pt x="208960" y="73128"/>
                  </a:lnTo>
                </a:path>
              </a:pathLst>
            </a:custGeom>
            <a:noFill/>
            <a:ln w="19050">
              <a:solidFill>
                <a:schemeClr val="accent2"/>
              </a:solidFill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SzPct val="25000"/>
                <a:buFont typeface="Times New Roman" pitchFamily="18" charset="0"/>
                <a:buNone/>
              </a:pPr>
              <a:r>
                <a:rPr lang="en-US" sz="1400">
                  <a:sym typeface="Arial" charset="0"/>
                </a:rPr>
                <a:t>Snow-man</a:t>
              </a:r>
            </a:p>
          </p:txBody>
        </p:sp>
        <p:sp>
          <p:nvSpPr>
            <p:cNvPr id="535" name="Shape 535"/>
            <p:cNvSpPr>
              <a:spLocks noChangeArrowheads="1"/>
            </p:cNvSpPr>
            <p:nvPr/>
          </p:nvSpPr>
          <p:spPr bwMode="auto">
            <a:xfrm>
              <a:off x="2352" y="768"/>
              <a:ext cx="883" cy="384"/>
            </a:xfrm>
            <a:custGeom>
              <a:avLst/>
              <a:gdLst>
                <a:gd name="T0" fmla="*/ 0 w 120000"/>
                <a:gd name="T1" fmla="*/ 0 h 120000"/>
                <a:gd name="T2" fmla="*/ 120000 w 120000"/>
                <a:gd name="T3" fmla="*/ 120000 h 120000"/>
              </a:gdLst>
              <a:ahLst/>
              <a:cxnLst/>
              <a:rect l="T0" t="T1" r="T2" b="T3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close/>
                </a:path>
                <a:path w="120000" h="120000" fill="none" extrusionOk="0">
                  <a:moveTo>
                    <a:pt x="-6000" y="22499"/>
                  </a:moveTo>
                  <a:lnTo>
                    <a:pt x="-47377" y="389061"/>
                  </a:lnTo>
                </a:path>
              </a:pathLst>
            </a:custGeom>
            <a:noFill/>
            <a:ln w="19050">
              <a:solidFill>
                <a:schemeClr val="accent2"/>
              </a:solidFill>
              <a:miter lim="800000"/>
              <a:headEnd/>
              <a:tailEnd/>
            </a:ln>
          </p:spPr>
          <p:txBody>
            <a:bodyPr lIns="36000" tIns="46800" rIns="36000" bIns="46800" anchor="ctr"/>
            <a:lstStyle/>
            <a:p>
              <a:pPr algn="ctr">
                <a:buClr>
                  <a:srgbClr val="000000"/>
                </a:buClr>
                <a:buSzPct val="25000"/>
                <a:buFont typeface="Times New Roman" pitchFamily="18" charset="0"/>
                <a:buNone/>
              </a:pPr>
              <a:r>
                <a:rPr lang="en-US" sz="1400">
                  <a:sym typeface="Arial" charset="0"/>
                </a:rPr>
                <a:t>Geyser</a:t>
              </a:r>
              <a:br>
                <a:rPr lang="en-US" sz="1400">
                  <a:sym typeface="Arial" charset="0"/>
                </a:rPr>
              </a:br>
              <a:r>
                <a:rPr lang="en-US" sz="1200">
                  <a:sym typeface="Arial" charset="0"/>
                </a:rPr>
                <a:t>(air blow-through)</a:t>
              </a:r>
            </a:p>
          </p:txBody>
        </p:sp>
        <p:sp>
          <p:nvSpPr>
            <p:cNvPr id="536" name="Shape 536"/>
            <p:cNvSpPr>
              <a:spLocks noChangeArrowheads="1"/>
            </p:cNvSpPr>
            <p:nvPr/>
          </p:nvSpPr>
          <p:spPr bwMode="auto">
            <a:xfrm>
              <a:off x="3199" y="1288"/>
              <a:ext cx="576" cy="384"/>
            </a:xfrm>
            <a:custGeom>
              <a:avLst/>
              <a:gdLst>
                <a:gd name="T0" fmla="*/ 0 w 120000"/>
                <a:gd name="T1" fmla="*/ 0 h 120000"/>
                <a:gd name="T2" fmla="*/ 120000 w 120000"/>
                <a:gd name="T3" fmla="*/ 120000 h 120000"/>
              </a:gdLst>
              <a:ahLst/>
              <a:cxnLst/>
              <a:rect l="T0" t="T1" r="T2" b="T3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0" y="119999"/>
                  </a:lnTo>
                  <a:close/>
                </a:path>
                <a:path w="120000" h="120000" fill="none" extrusionOk="0">
                  <a:moveTo>
                    <a:pt x="-9999" y="22499"/>
                  </a:moveTo>
                  <a:lnTo>
                    <a:pt x="-178544" y="307499"/>
                  </a:lnTo>
                </a:path>
              </a:pathLst>
            </a:custGeom>
            <a:noFill/>
            <a:ln w="19050">
              <a:solidFill>
                <a:schemeClr val="accent2"/>
              </a:solidFill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SzPct val="25000"/>
                <a:buFont typeface="Times New Roman" pitchFamily="18" charset="0"/>
                <a:buNone/>
              </a:pPr>
              <a:r>
                <a:rPr lang="en-US" sz="1400">
                  <a:sym typeface="Arial" charset="0"/>
                </a:rPr>
                <a:t>Fritting / caking</a:t>
              </a:r>
            </a:p>
          </p:txBody>
        </p:sp>
        <p:sp>
          <p:nvSpPr>
            <p:cNvPr id="537" name="Shape 537"/>
            <p:cNvSpPr>
              <a:spLocks noChangeArrowheads="1"/>
            </p:cNvSpPr>
            <p:nvPr/>
          </p:nvSpPr>
          <p:spPr bwMode="auto">
            <a:xfrm>
              <a:off x="4224" y="1296"/>
              <a:ext cx="576" cy="384"/>
            </a:xfrm>
            <a:custGeom>
              <a:avLst/>
              <a:gdLst>
                <a:gd name="T0" fmla="*/ 0 w 120000"/>
                <a:gd name="T1" fmla="*/ 0 h 120000"/>
                <a:gd name="T2" fmla="*/ 120000 w 120000"/>
                <a:gd name="T3" fmla="*/ 120000 h 120000"/>
              </a:gdLst>
              <a:ahLst/>
              <a:cxnLst/>
              <a:rect l="T0" t="T1" r="T2" b="T3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0" y="119999"/>
                  </a:lnTo>
                  <a:close/>
                </a:path>
                <a:path w="120000" h="120000" fill="none" extrusionOk="0">
                  <a:moveTo>
                    <a:pt x="-9999" y="22499"/>
                  </a:moveTo>
                  <a:lnTo>
                    <a:pt x="-136878" y="302188"/>
                  </a:lnTo>
                </a:path>
              </a:pathLst>
            </a:custGeom>
            <a:noFill/>
            <a:ln w="19050">
              <a:solidFill>
                <a:schemeClr val="accent2"/>
              </a:solidFill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SzPct val="25000"/>
                <a:buFont typeface="Times New Roman" pitchFamily="18" charset="0"/>
                <a:buNone/>
              </a:pPr>
              <a:r>
                <a:rPr lang="en-US" sz="1400">
                  <a:sym typeface="Arial" charset="0"/>
                </a:rPr>
                <a:t>Red river</a:t>
              </a:r>
            </a:p>
          </p:txBody>
        </p:sp>
        <p:sp>
          <p:nvSpPr>
            <p:cNvPr id="538" name="Shape 538"/>
            <p:cNvSpPr>
              <a:spLocks noChangeArrowheads="1"/>
            </p:cNvSpPr>
            <p:nvPr/>
          </p:nvSpPr>
          <p:spPr bwMode="auto">
            <a:xfrm>
              <a:off x="1008" y="816"/>
              <a:ext cx="576" cy="384"/>
            </a:xfrm>
            <a:custGeom>
              <a:avLst/>
              <a:gdLst>
                <a:gd name="T0" fmla="*/ 0 w 120000"/>
                <a:gd name="T1" fmla="*/ 0 h 120000"/>
                <a:gd name="T2" fmla="*/ 120000 w 120000"/>
                <a:gd name="T3" fmla="*/ 120000 h 120000"/>
              </a:gdLst>
              <a:ahLst/>
              <a:cxnLst/>
              <a:rect l="T0" t="T1" r="T2" b="T3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0" y="119999"/>
                  </a:lnTo>
                  <a:close/>
                </a:path>
                <a:path w="120000" h="120000" fill="none" extrusionOk="0">
                  <a:moveTo>
                    <a:pt x="129999" y="22499"/>
                  </a:moveTo>
                  <a:lnTo>
                    <a:pt x="154582" y="477500"/>
                  </a:lnTo>
                </a:path>
              </a:pathLst>
            </a:custGeom>
            <a:noFill/>
            <a:ln w="19050">
              <a:solidFill>
                <a:schemeClr val="accent2"/>
              </a:solidFill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SzPct val="25000"/>
                <a:buFont typeface="Times New Roman" pitchFamily="18" charset="0"/>
                <a:buNone/>
              </a:pPr>
              <a:r>
                <a:rPr lang="en-US" sz="1400">
                  <a:sym typeface="Arial" charset="0"/>
                </a:rPr>
                <a:t>Thin bed</a:t>
              </a:r>
            </a:p>
          </p:txBody>
        </p:sp>
        <p:sp>
          <p:nvSpPr>
            <p:cNvPr id="539" name="Shape 539"/>
            <p:cNvSpPr>
              <a:spLocks noChangeArrowheads="1"/>
            </p:cNvSpPr>
            <p:nvPr/>
          </p:nvSpPr>
          <p:spPr bwMode="auto">
            <a:xfrm>
              <a:off x="5040" y="3312"/>
              <a:ext cx="576" cy="384"/>
            </a:xfrm>
            <a:custGeom>
              <a:avLst/>
              <a:gdLst>
                <a:gd name="T0" fmla="*/ 0 w 120000"/>
                <a:gd name="T1" fmla="*/ 0 h 120000"/>
                <a:gd name="T2" fmla="*/ 120000 w 120000"/>
                <a:gd name="T3" fmla="*/ 120000 h 120000"/>
              </a:gdLst>
              <a:ahLst/>
              <a:cxnLst/>
              <a:rect l="T0" t="T1" r="T2" b="T3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0" y="119999"/>
                  </a:lnTo>
                  <a:close/>
                </a:path>
                <a:path w="120000" h="120000" fill="none" extrusionOk="0">
                  <a:moveTo>
                    <a:pt x="-9999" y="22499"/>
                  </a:moveTo>
                  <a:lnTo>
                    <a:pt x="-95000" y="76877"/>
                  </a:lnTo>
                </a:path>
              </a:pathLst>
            </a:custGeom>
            <a:noFill/>
            <a:ln w="19050">
              <a:solidFill>
                <a:schemeClr val="accent2"/>
              </a:solidFill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SzPct val="25000"/>
                <a:buFont typeface="Times New Roman" pitchFamily="18" charset="0"/>
                <a:buNone/>
              </a:pPr>
              <a:r>
                <a:rPr lang="en-US" sz="1400">
                  <a:sym typeface="Arial" charset="0"/>
                </a:rPr>
                <a:t>Dust leakage</a:t>
              </a:r>
            </a:p>
          </p:txBody>
        </p:sp>
        <p:sp>
          <p:nvSpPr>
            <p:cNvPr id="540" name="Shape 540"/>
            <p:cNvSpPr>
              <a:spLocks noChangeArrowheads="1"/>
            </p:cNvSpPr>
            <p:nvPr/>
          </p:nvSpPr>
          <p:spPr bwMode="auto">
            <a:xfrm>
              <a:off x="4754" y="1776"/>
              <a:ext cx="576" cy="384"/>
            </a:xfrm>
            <a:custGeom>
              <a:avLst/>
              <a:gdLst>
                <a:gd name="T0" fmla="*/ 0 w 120000"/>
                <a:gd name="T1" fmla="*/ 0 h 120000"/>
                <a:gd name="T2" fmla="*/ 120000 w 120000"/>
                <a:gd name="T3" fmla="*/ 120000 h 120000"/>
              </a:gdLst>
              <a:ahLst/>
              <a:cxnLst/>
              <a:rect l="T0" t="T1" r="T2" b="T3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0" y="119999"/>
                  </a:lnTo>
                  <a:close/>
                </a:path>
                <a:path w="120000" h="120000" fill="none" extrusionOk="0">
                  <a:moveTo>
                    <a:pt x="-9999" y="22499"/>
                  </a:moveTo>
                  <a:lnTo>
                    <a:pt x="-173172" y="195766"/>
                  </a:lnTo>
                </a:path>
              </a:pathLst>
            </a:custGeom>
            <a:noFill/>
            <a:ln w="19050">
              <a:solidFill>
                <a:schemeClr val="accent2"/>
              </a:solidFill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SzPct val="25000"/>
                <a:buFont typeface="Times New Roman" pitchFamily="18" charset="0"/>
                <a:buNone/>
              </a:pPr>
              <a:r>
                <a:rPr lang="en-US" sz="1400">
                  <a:sym typeface="Arial" charset="0"/>
                </a:rPr>
                <a:t>Poor UG seal</a:t>
              </a:r>
            </a:p>
          </p:txBody>
        </p:sp>
        <p:grpSp>
          <p:nvGrpSpPr>
            <p:cNvPr id="541" name="Shape 541"/>
            <p:cNvGrpSpPr>
              <a:grpSpLocks/>
            </p:cNvGrpSpPr>
            <p:nvPr/>
          </p:nvGrpSpPr>
          <p:grpSpPr bwMode="auto">
            <a:xfrm>
              <a:off x="1172" y="2935"/>
              <a:ext cx="391" cy="363"/>
              <a:chOff x="1172" y="2928"/>
              <a:chExt cx="391" cy="362"/>
            </a:xfrm>
          </p:grpSpPr>
          <p:sp>
            <p:nvSpPr>
              <p:cNvPr id="43206" name="Shape 542"/>
              <p:cNvSpPr>
                <a:spLocks noChangeArrowheads="1"/>
              </p:cNvSpPr>
              <p:nvPr/>
            </p:nvSpPr>
            <p:spPr bwMode="auto">
              <a:xfrm rot="10800000">
                <a:off x="1180" y="3023"/>
                <a:ext cx="383" cy="267"/>
              </a:xfrm>
              <a:prstGeom prst="triangle">
                <a:avLst>
                  <a:gd name="adj" fmla="val 52917"/>
                </a:avLst>
              </a:prstGeom>
              <a:solidFill>
                <a:srgbClr val="FFCC66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rot="10800000" lIns="90000" tIns="46800" rIns="90000" bIns="468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200">
                  <a:sym typeface="Arial" charset="0"/>
                </a:endParaRPr>
              </a:p>
            </p:txBody>
          </p:sp>
          <p:sp>
            <p:nvSpPr>
              <p:cNvPr id="43207" name="Shape 543"/>
              <p:cNvSpPr>
                <a:spLocks noChangeArrowheads="1"/>
              </p:cNvSpPr>
              <p:nvPr/>
            </p:nvSpPr>
            <p:spPr bwMode="auto">
              <a:xfrm flipH="1">
                <a:off x="1172" y="2928"/>
                <a:ext cx="383" cy="95"/>
              </a:xfrm>
              <a:prstGeom prst="triangle">
                <a:avLst>
                  <a:gd name="adj" fmla="val 52917"/>
                </a:avLst>
              </a:prstGeom>
              <a:solidFill>
                <a:srgbClr val="FFCC66"/>
              </a:solidFill>
              <a:ln w="9525">
                <a:noFill/>
                <a:miter lim="800000"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200">
                  <a:sym typeface="Arial" charset="0"/>
                </a:endParaRPr>
              </a:p>
            </p:txBody>
          </p:sp>
        </p:grpSp>
        <p:sp>
          <p:nvSpPr>
            <p:cNvPr id="544" name="Shape 544"/>
            <p:cNvSpPr>
              <a:spLocks noChangeArrowheads="1"/>
            </p:cNvSpPr>
            <p:nvPr/>
          </p:nvSpPr>
          <p:spPr bwMode="auto">
            <a:xfrm>
              <a:off x="241" y="2832"/>
              <a:ext cx="575" cy="384"/>
            </a:xfrm>
            <a:custGeom>
              <a:avLst/>
              <a:gdLst>
                <a:gd name="T0" fmla="*/ 0 w 120000"/>
                <a:gd name="T1" fmla="*/ 0 h 120000"/>
                <a:gd name="T2" fmla="*/ 120000 w 120000"/>
                <a:gd name="T3" fmla="*/ 120000 h 120000"/>
              </a:gdLst>
              <a:ahLst/>
              <a:cxnLst/>
              <a:rect l="T0" t="T1" r="T2" b="T3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close/>
                </a:path>
                <a:path w="120000" h="120000" fill="none" extrusionOk="0">
                  <a:moveTo>
                    <a:pt x="129999" y="22500"/>
                  </a:moveTo>
                  <a:lnTo>
                    <a:pt x="240000" y="77188"/>
                  </a:lnTo>
                </a:path>
              </a:pathLst>
            </a:custGeom>
            <a:noFill/>
            <a:ln w="19050">
              <a:solidFill>
                <a:schemeClr val="accent2"/>
              </a:solidFill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SzPct val="25000"/>
                <a:buFont typeface="Times New Roman" pitchFamily="18" charset="0"/>
                <a:buNone/>
              </a:pPr>
              <a:r>
                <a:rPr lang="en-US" sz="1400">
                  <a:sym typeface="Arial" charset="0"/>
                </a:rPr>
                <a:t>High fall through</a:t>
              </a:r>
            </a:p>
          </p:txBody>
        </p:sp>
      </p:grpSp>
      <p:sp>
        <p:nvSpPr>
          <p:cNvPr id="43209" name="Shape 446"/>
          <p:cNvSpPr txBox="1">
            <a:spLocks/>
          </p:cNvSpPr>
          <p:nvPr/>
        </p:nvSpPr>
        <p:spPr bwMode="auto">
          <a:xfrm>
            <a:off x="560388" y="315913"/>
            <a:ext cx="877411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Typical Problems of Grate Coolers</a:t>
            </a:r>
          </a:p>
        </p:txBody>
      </p:sp>
      <p:sp>
        <p:nvSpPr>
          <p:cNvPr id="104" name="Footer Placeholder 10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7009E93F-0A28-4CA9-B982-669D010CC91F}" type="slidenum">
              <a:rPr lang="en-US" sz="800"/>
              <a:pPr algn="r"/>
              <a:t>22</a:t>
            </a:fld>
            <a:endParaRPr lang="en-US" sz="800"/>
          </a:p>
        </p:txBody>
      </p:sp>
      <p:sp>
        <p:nvSpPr>
          <p:cNvPr id="44035" name="Shape 549"/>
          <p:cNvSpPr txBox="1">
            <a:spLocks/>
          </p:cNvSpPr>
          <p:nvPr/>
        </p:nvSpPr>
        <p:spPr bwMode="auto">
          <a:xfrm>
            <a:off x="538163" y="614363"/>
            <a:ext cx="8208962" cy="500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Red River</a:t>
            </a:r>
          </a:p>
        </p:txBody>
      </p:sp>
      <p:sp>
        <p:nvSpPr>
          <p:cNvPr id="44036" name="Shape 550"/>
          <p:cNvSpPr txBox="1">
            <a:spLocks/>
          </p:cNvSpPr>
          <p:nvPr/>
        </p:nvSpPr>
        <p:spPr bwMode="auto">
          <a:xfrm>
            <a:off x="552450" y="1385888"/>
            <a:ext cx="3971925" cy="476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marL="269875" indent="-269875">
              <a:spcBef>
                <a:spcPts val="1200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/>
              <a:t>A Red River is fine clinker fluidized by cooling air on top of and on one or both sides of the clinker bed (like airslide).</a:t>
            </a:r>
          </a:p>
          <a:p>
            <a:pPr marL="269875" indent="-269875"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/>
              <a:t>Travelling faster than the clinker bed, it has less retention time, is hotter than the clinker below and radiates on top of black clinker.</a:t>
            </a:r>
          </a:p>
          <a:p>
            <a:pPr marL="269875" indent="-269875"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/>
              <a:t>Effect:</a:t>
            </a:r>
          </a:p>
          <a:p>
            <a:pPr marL="534988" lvl="1" indent="-268288">
              <a:spcBef>
                <a:spcPts val="25"/>
              </a:spcBef>
              <a:buClr>
                <a:srgbClr val="FF1100"/>
              </a:buClr>
              <a:buSzPct val="60000"/>
              <a:buFont typeface="Noto Symbol"/>
              <a:buChar char=""/>
            </a:pPr>
            <a:r>
              <a:rPr lang="en-US" sz="2000"/>
              <a:t>Damage on grate side seal</a:t>
            </a:r>
          </a:p>
          <a:p>
            <a:pPr marL="534988" lvl="1" indent="-268288">
              <a:spcBef>
                <a:spcPts val="25"/>
              </a:spcBef>
              <a:buClr>
                <a:srgbClr val="FF1100"/>
              </a:buClr>
              <a:buSzPct val="60000"/>
              <a:buFont typeface="Noto Symbol"/>
              <a:buChar char=""/>
            </a:pPr>
            <a:r>
              <a:rPr lang="en-US" sz="2000"/>
              <a:t>Reduced heat exchange </a:t>
            </a:r>
          </a:p>
        </p:txBody>
      </p:sp>
      <p:pic>
        <p:nvPicPr>
          <p:cNvPr id="44037" name="Shape 551"/>
          <p:cNvPicPr preferRelativeResize="0">
            <a:picLocks noChangeAspect="1" noChangeArrowheads="1"/>
          </p:cNvPicPr>
          <p:nvPr/>
        </p:nvPicPr>
        <p:blipFill>
          <a:blip r:embed="rId2"/>
          <a:srcRect l="15587" r="17265"/>
          <a:stretch>
            <a:fillRect/>
          </a:stretch>
        </p:blipFill>
        <p:spPr bwMode="auto">
          <a:xfrm>
            <a:off x="5337175" y="2133600"/>
            <a:ext cx="3970338" cy="297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A8058BB3-516B-4975-BFE8-FBEBD4198010}" type="slidenum">
              <a:rPr lang="en-US" sz="800"/>
              <a:pPr algn="r"/>
              <a:t>23</a:t>
            </a:fld>
            <a:endParaRPr lang="en-US" sz="800"/>
          </a:p>
        </p:txBody>
      </p:sp>
      <p:sp>
        <p:nvSpPr>
          <p:cNvPr id="45059" name="Shape 556"/>
          <p:cNvSpPr txBox="1">
            <a:spLocks/>
          </p:cNvSpPr>
          <p:nvPr/>
        </p:nvSpPr>
        <p:spPr bwMode="auto">
          <a:xfrm>
            <a:off x="509588" y="614363"/>
            <a:ext cx="8208962" cy="500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Snowman</a:t>
            </a:r>
          </a:p>
        </p:txBody>
      </p:sp>
      <p:sp>
        <p:nvSpPr>
          <p:cNvPr id="45060" name="Shape 557"/>
          <p:cNvSpPr txBox="1">
            <a:spLocks/>
          </p:cNvSpPr>
          <p:nvPr/>
        </p:nvSpPr>
        <p:spPr bwMode="auto">
          <a:xfrm>
            <a:off x="538163" y="1343025"/>
            <a:ext cx="3971925" cy="4765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marL="269875" indent="-269875">
              <a:spcBef>
                <a:spcPts val="1200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/>
              <a:t>A snowman starts when hot clinker sticks to the cooler, often in the in the drop area, and the following clinker keeps piling up.</a:t>
            </a:r>
          </a:p>
          <a:p>
            <a:pPr marL="269875" indent="-269875"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/>
              <a:t>If not removed in time (by air blaster e.g.) the snowman can reach the kiln nose ring and must be manually removed.</a:t>
            </a:r>
            <a:br>
              <a:rPr lang="en-US" sz="2000"/>
            </a:br>
            <a:r>
              <a:rPr lang="en-US" sz="2000"/>
              <a:t>→ 1 – 2 days kiln stop!</a:t>
            </a:r>
          </a:p>
          <a:p>
            <a:pPr marL="269875" indent="-269875"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/>
              <a:t>Effect:</a:t>
            </a:r>
          </a:p>
          <a:p>
            <a:pPr marL="534988" lvl="1" indent="-268288">
              <a:spcBef>
                <a:spcPts val="25"/>
              </a:spcBef>
              <a:buClr>
                <a:srgbClr val="FF1100"/>
              </a:buClr>
              <a:buSzPct val="60000"/>
              <a:buFont typeface="Noto Symbol"/>
              <a:buChar char=""/>
            </a:pPr>
            <a:r>
              <a:rPr lang="en-US" sz="2000"/>
              <a:t>Disturbed clinker distribution</a:t>
            </a:r>
          </a:p>
          <a:p>
            <a:pPr marL="534988" lvl="1" indent="-268288">
              <a:spcBef>
                <a:spcPts val="25"/>
              </a:spcBef>
              <a:buClr>
                <a:srgbClr val="FF1100"/>
              </a:buClr>
              <a:buSzPct val="60000"/>
              <a:buFont typeface="Noto Symbol"/>
              <a:buChar char=""/>
            </a:pPr>
            <a:r>
              <a:rPr lang="en-US" sz="2000"/>
              <a:t>Kiln stop (see above)</a:t>
            </a:r>
          </a:p>
        </p:txBody>
      </p:sp>
      <p:pic>
        <p:nvPicPr>
          <p:cNvPr id="45061" name="Shape 558"/>
          <p:cNvPicPr preferRelativeResize="0"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84800" y="1700213"/>
            <a:ext cx="3970338" cy="3822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5366E851-C992-4A56-9EE5-8B8A301762BA}" type="slidenum">
              <a:rPr lang="en-US" sz="800"/>
              <a:pPr algn="r"/>
              <a:t>24</a:t>
            </a:fld>
            <a:endParaRPr lang="en-US" sz="800"/>
          </a:p>
        </p:txBody>
      </p:sp>
      <p:sp>
        <p:nvSpPr>
          <p:cNvPr id="46083" name="Shape 563"/>
          <p:cNvSpPr txBox="1">
            <a:spLocks/>
          </p:cNvSpPr>
          <p:nvPr/>
        </p:nvSpPr>
        <p:spPr bwMode="auto">
          <a:xfrm>
            <a:off x="517525" y="1338263"/>
            <a:ext cx="8785225" cy="5113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marL="269875" indent="-269875">
              <a:spcBef>
                <a:spcPts val="1200"/>
              </a:spcBef>
              <a:buClr>
                <a:srgbClr val="FF1100"/>
              </a:buClr>
              <a:buFont typeface="Times New Roman" pitchFamily="18" charset="0"/>
              <a:buChar char="•"/>
            </a:pPr>
            <a:r>
              <a:rPr lang="en-US" sz="2000"/>
              <a:t>Installed cooling air:		&gt;= 2.0 Nm</a:t>
            </a:r>
            <a:r>
              <a:rPr lang="en-US" sz="2000" baseline="30000"/>
              <a:t>3</a:t>
            </a:r>
            <a:r>
              <a:rPr lang="en-US" sz="2000"/>
              <a:t>/kg</a:t>
            </a:r>
            <a:r>
              <a:rPr lang="en-US" sz="2000" baseline="-25000"/>
              <a:t>cli</a:t>
            </a:r>
            <a:r>
              <a:rPr lang="en-US" sz="2000"/>
              <a:t> *</a:t>
            </a:r>
          </a:p>
          <a:p>
            <a:pPr marL="269875" indent="-269875">
              <a:spcBef>
                <a:spcPts val="575"/>
              </a:spcBef>
              <a:buClr>
                <a:srgbClr val="FF1100"/>
              </a:buClr>
              <a:buFont typeface="Times New Roman" pitchFamily="18" charset="0"/>
              <a:buChar char="•"/>
            </a:pPr>
            <a:r>
              <a:rPr lang="en-US" sz="2000"/>
              <a:t>Grate size / specific loading 	&lt;= 40 t/(m</a:t>
            </a:r>
            <a:r>
              <a:rPr lang="en-US" sz="2000" baseline="30000"/>
              <a:t>2</a:t>
            </a:r>
            <a:r>
              <a:rPr lang="en-US" sz="2000"/>
              <a:t>d) *</a:t>
            </a:r>
          </a:p>
          <a:p>
            <a:pPr marL="269875" indent="-269875">
              <a:spcBef>
                <a:spcPts val="575"/>
              </a:spcBef>
              <a:buClr>
                <a:srgbClr val="FF1100"/>
              </a:buClr>
              <a:buFont typeface="Times New Roman" pitchFamily="18" charset="0"/>
              <a:buChar char="•"/>
            </a:pPr>
            <a:r>
              <a:rPr lang="en-US" sz="2000"/>
              <a:t>First fan pressure:		&gt;=100 mbar</a:t>
            </a:r>
          </a:p>
          <a:p>
            <a:pPr marL="269875" indent="-269875">
              <a:spcBef>
                <a:spcPts val="575"/>
              </a:spcBef>
              <a:buClr>
                <a:srgbClr val="FF1100"/>
              </a:buClr>
              <a:buFont typeface="Times New Roman" pitchFamily="18" charset="0"/>
              <a:buChar char="•"/>
            </a:pPr>
            <a:r>
              <a:rPr lang="en-US" sz="2000"/>
              <a:t>Grate width load:      		1080 [t/(m d)] + Cli prod [t/d] x 0.08 [m</a:t>
            </a:r>
            <a:r>
              <a:rPr lang="en-US" sz="2000" baseline="30000"/>
              <a:t>-1</a:t>
            </a:r>
            <a:r>
              <a:rPr lang="en-US" sz="2000"/>
              <a:t>]</a:t>
            </a:r>
            <a:br>
              <a:rPr lang="en-US" sz="2000"/>
            </a:br>
            <a:r>
              <a:rPr lang="en-US" sz="2000">
                <a:latin typeface="Arial Narrow" pitchFamily="34" charset="0"/>
                <a:sym typeface="Arial Narrow" pitchFamily="34" charset="0"/>
              </a:rPr>
              <a:t>					</a:t>
            </a:r>
            <a:r>
              <a:rPr lang="en-US" sz="2000"/>
              <a:t>range: + / - 150 t/d *</a:t>
            </a:r>
            <a:br>
              <a:rPr lang="en-US" sz="2000"/>
            </a:br>
            <a:r>
              <a:rPr lang="en-US" sz="2000"/>
              <a:t>					</a:t>
            </a:r>
            <a:r>
              <a:rPr lang="en-US">
                <a:solidFill>
                  <a:schemeClr val="tx2"/>
                </a:solidFill>
              </a:rPr>
              <a:t>→ </a:t>
            </a:r>
            <a:r>
              <a:rPr lang="en-US" i="1">
                <a:solidFill>
                  <a:schemeClr val="tx2"/>
                </a:solidFill>
              </a:rPr>
              <a:t>see graph on next slide</a:t>
            </a:r>
            <a:br>
              <a:rPr lang="en-US" i="1">
                <a:solidFill>
                  <a:schemeClr val="tx2"/>
                </a:solidFill>
              </a:rPr>
            </a:br>
            <a:r>
              <a:rPr lang="en-US" i="1">
                <a:solidFill>
                  <a:schemeClr val="tx2"/>
                </a:solidFill>
              </a:rPr>
              <a:t>* Standard Design Criteria 2012</a:t>
            </a:r>
          </a:p>
        </p:txBody>
      </p:sp>
      <p:sp>
        <p:nvSpPr>
          <p:cNvPr id="46084" name="Shape 564"/>
          <p:cNvSpPr txBox="1">
            <a:spLocks/>
          </p:cNvSpPr>
          <p:nvPr/>
        </p:nvSpPr>
        <p:spPr bwMode="auto">
          <a:xfrm>
            <a:off x="517525" y="330200"/>
            <a:ext cx="8774113" cy="792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Holcim Dimensioning Rules for Grate Coolers</a:t>
            </a:r>
          </a:p>
        </p:txBody>
      </p:sp>
      <p:sp>
        <p:nvSpPr>
          <p:cNvPr id="46085" name="Shape 565"/>
          <p:cNvSpPr>
            <a:spLocks noChangeArrowheads="1"/>
          </p:cNvSpPr>
          <p:nvPr/>
        </p:nvSpPr>
        <p:spPr bwMode="auto">
          <a:xfrm>
            <a:off x="415925" y="1239838"/>
            <a:ext cx="9207500" cy="3006725"/>
          </a:xfrm>
          <a:prstGeom prst="rect">
            <a:avLst/>
          </a:prstGeom>
          <a:noFill/>
          <a:ln w="38100">
            <a:solidFill>
              <a:schemeClr val="accent2"/>
            </a:solidFill>
            <a:miter lim="800000"/>
            <a:headEnd/>
            <a:tailEnd/>
          </a:ln>
        </p:spPr>
        <p:txBody>
          <a:bodyPr lIns="90000" tIns="46800" rIns="90000" bIns="46800" anchor="ctr"/>
          <a:lstStyle/>
          <a:p>
            <a:pPr algn="ctr">
              <a:buClr>
                <a:srgbClr val="000000"/>
              </a:buClr>
              <a:buFont typeface="Noto Symbol"/>
              <a:buNone/>
            </a:pPr>
            <a:endParaRPr lang="de-CH" sz="2000">
              <a:solidFill>
                <a:srgbClr val="000000"/>
              </a:solidFill>
              <a:sym typeface="Arial" charset="0"/>
            </a:endParaRPr>
          </a:p>
        </p:txBody>
      </p:sp>
      <p:sp>
        <p:nvSpPr>
          <p:cNvPr id="566" name="Shape 566"/>
          <p:cNvSpPr>
            <a:spLocks noChangeArrowheads="1"/>
          </p:cNvSpPr>
          <p:nvPr/>
        </p:nvSpPr>
        <p:spPr bwMode="auto">
          <a:xfrm>
            <a:off x="1497013" y="4422775"/>
            <a:ext cx="8096250" cy="1944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00" rIns="91425" bIns="45700"/>
          <a:lstStyle/>
          <a:p>
            <a:pPr>
              <a:lnSpc>
                <a:spcPct val="90000"/>
              </a:lnSpc>
              <a:buClr>
                <a:srgbClr val="000000"/>
              </a:buClr>
              <a:buSzPct val="25000"/>
              <a:buFont typeface="Times New Roman" pitchFamily="18" charset="0"/>
              <a:buNone/>
            </a:pPr>
            <a:r>
              <a:rPr lang="en-US" sz="2000">
                <a:sym typeface="Arial" charset="0"/>
              </a:rPr>
              <a:t>If the cooler is designed according to the above rules, </a:t>
            </a:r>
            <a:br>
              <a:rPr lang="en-US" sz="2000">
                <a:sym typeface="Arial" charset="0"/>
              </a:rPr>
            </a:br>
            <a:r>
              <a:rPr lang="en-US" sz="2000">
                <a:sym typeface="Arial" charset="0"/>
              </a:rPr>
              <a:t>the following operating parameter can be expected:</a:t>
            </a:r>
          </a:p>
          <a:p>
            <a:pPr marL="571500" lvl="1" indent="-279400">
              <a:lnSpc>
                <a:spcPct val="90000"/>
              </a:lnSpc>
              <a:buClr>
                <a:srgbClr val="000000"/>
              </a:buClr>
              <a:buSzPct val="60000"/>
              <a:buFont typeface="Arial" charset="0"/>
              <a:buChar char="4"/>
            </a:pPr>
            <a:r>
              <a:rPr lang="en-US" sz="2000">
                <a:sym typeface="Arial" charset="0"/>
              </a:rPr>
              <a:t>Grate speed* 			10 to 15 strokes/min</a:t>
            </a:r>
          </a:p>
          <a:p>
            <a:pPr marL="571500" lvl="1" indent="-279400">
              <a:lnSpc>
                <a:spcPct val="90000"/>
              </a:lnSpc>
              <a:buClr>
                <a:srgbClr val="000000"/>
              </a:buClr>
              <a:buSzPct val="60000"/>
              <a:buFont typeface="Arial" charset="0"/>
              <a:buChar char="4"/>
            </a:pPr>
            <a:r>
              <a:rPr lang="en-US" sz="2000">
                <a:sym typeface="Arial" charset="0"/>
              </a:rPr>
              <a:t>Clinker temperature		~90 + t ambient</a:t>
            </a:r>
          </a:p>
          <a:p>
            <a:pPr marL="571500" lvl="1" indent="-279400">
              <a:lnSpc>
                <a:spcPct val="90000"/>
              </a:lnSpc>
              <a:buClr>
                <a:srgbClr val="000000"/>
              </a:buClr>
              <a:buSzPct val="60000"/>
              <a:buFont typeface="Arial" charset="0"/>
              <a:buChar char="4"/>
            </a:pPr>
            <a:r>
              <a:rPr lang="en-US" sz="2000">
                <a:sym typeface="Arial" charset="0"/>
              </a:rPr>
              <a:t>Recuperation Efficiency 		&gt;70 % (at 3’100 kJ/kg)</a:t>
            </a:r>
            <a:br>
              <a:rPr lang="en-US" sz="2000">
                <a:sym typeface="Arial" charset="0"/>
              </a:rPr>
            </a:br>
            <a:r>
              <a:rPr lang="en-US" sz="2000">
                <a:sym typeface="Arial" charset="0"/>
              </a:rPr>
              <a:t>  </a:t>
            </a:r>
            <a:br>
              <a:rPr lang="en-US" sz="2000">
                <a:sym typeface="Arial" charset="0"/>
              </a:rPr>
            </a:br>
            <a:r>
              <a:rPr lang="en-US">
                <a:solidFill>
                  <a:schemeClr val="tx2"/>
                </a:solidFill>
                <a:sym typeface="Arial" charset="0"/>
              </a:rPr>
              <a:t>* traditional reciprocating grate</a:t>
            </a:r>
          </a:p>
        </p:txBody>
      </p:sp>
      <p:grpSp>
        <p:nvGrpSpPr>
          <p:cNvPr id="567" name="Shape 567"/>
          <p:cNvGrpSpPr>
            <a:grpSpLocks/>
          </p:cNvGrpSpPr>
          <p:nvPr/>
        </p:nvGrpSpPr>
        <p:grpSpPr bwMode="auto">
          <a:xfrm>
            <a:off x="6813550" y="1557338"/>
            <a:ext cx="2538413" cy="719137"/>
            <a:chOff x="4593" y="851"/>
            <a:chExt cx="1598" cy="453"/>
          </a:xfrm>
        </p:grpSpPr>
        <p:sp>
          <p:nvSpPr>
            <p:cNvPr id="46088" name="Shape 568"/>
            <p:cNvSpPr>
              <a:spLocks/>
            </p:cNvSpPr>
            <p:nvPr/>
          </p:nvSpPr>
          <p:spPr bwMode="auto">
            <a:xfrm>
              <a:off x="4593" y="851"/>
              <a:ext cx="136" cy="453"/>
            </a:xfrm>
            <a:prstGeom prst="rightBrace">
              <a:avLst>
                <a:gd name="adj1" fmla="val 27757"/>
                <a:gd name="adj2" fmla="val 50111"/>
              </a:avLst>
            </a:prstGeom>
            <a:noFill/>
            <a:ln w="15875">
              <a:solidFill>
                <a:schemeClr val="tx1"/>
              </a:solidFill>
              <a:round/>
              <a:headEnd/>
              <a:tailEnd/>
            </a:ln>
          </p:spPr>
          <p:txBody>
            <a:bodyPr lIns="91425" tIns="45700" rIns="91425" bIns="457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000">
                <a:solidFill>
                  <a:srgbClr val="000000"/>
                </a:solidFill>
                <a:sym typeface="Arial" charset="0"/>
              </a:endParaRPr>
            </a:p>
          </p:txBody>
        </p:sp>
        <p:sp>
          <p:nvSpPr>
            <p:cNvPr id="46089" name="Shape 569"/>
            <p:cNvSpPr txBox="1">
              <a:spLocks noChangeArrowheads="1"/>
            </p:cNvSpPr>
            <p:nvPr/>
          </p:nvSpPr>
          <p:spPr bwMode="auto">
            <a:xfrm>
              <a:off x="4665" y="951"/>
              <a:ext cx="1526" cy="25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25" tIns="45700" rIns="91425" bIns="45700"/>
            <a:lstStyle/>
            <a:p>
              <a:pPr algn="ctr">
                <a:buClr>
                  <a:srgbClr val="000000"/>
                </a:buClr>
                <a:buSzPct val="25000"/>
                <a:buFont typeface="Noto Symbol"/>
                <a:buNone/>
              </a:pPr>
              <a:r>
                <a:rPr lang="en-US" sz="2000">
                  <a:sym typeface="Arial" charset="0"/>
                </a:rPr>
                <a:t>→ &gt;0.9* Nm</a:t>
              </a:r>
              <a:r>
                <a:rPr lang="en-US" sz="2000" baseline="30000">
                  <a:sym typeface="Arial" charset="0"/>
                </a:rPr>
                <a:t>3</a:t>
              </a:r>
              <a:r>
                <a:rPr lang="en-US" sz="2000">
                  <a:sym typeface="Arial" charset="0"/>
                </a:rPr>
                <a:t>/(s m</a:t>
              </a:r>
              <a:r>
                <a:rPr lang="en-US" sz="2000" baseline="30000">
                  <a:sym typeface="Arial" charset="0"/>
                </a:rPr>
                <a:t>2</a:t>
              </a:r>
              <a:r>
                <a:rPr lang="en-US" sz="2000">
                  <a:sym typeface="Arial" charset="0"/>
                </a:rPr>
                <a:t>)</a:t>
              </a:r>
            </a:p>
          </p:txBody>
        </p:sp>
      </p:grpSp>
      <p:sp>
        <p:nvSpPr>
          <p:cNvPr id="11" name="Footer Placeholder 10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4E6471D1-4E1E-48BC-BE1D-D499F7F2C550}" type="slidenum">
              <a:rPr lang="en-US" sz="800"/>
              <a:pPr algn="r"/>
              <a:t>25</a:t>
            </a:fld>
            <a:endParaRPr lang="en-US" sz="800"/>
          </a:p>
        </p:txBody>
      </p:sp>
      <p:pic>
        <p:nvPicPr>
          <p:cNvPr id="47107" name="Shape 576"/>
          <p:cNvPicPr preferRelativeResize="0"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20713" y="1196975"/>
            <a:ext cx="8667750" cy="5048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7108" name="Shape 575"/>
          <p:cNvSpPr txBox="1">
            <a:spLocks/>
          </p:cNvSpPr>
          <p:nvPr/>
        </p:nvSpPr>
        <p:spPr bwMode="auto">
          <a:xfrm>
            <a:off x="560388" y="330200"/>
            <a:ext cx="8774112" cy="792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Grate Width Load and Kiln Production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2E5E5014-D25D-4F6A-96AE-48141B9E064A}" type="slidenum">
              <a:rPr lang="en-US" sz="800"/>
              <a:pPr algn="r"/>
              <a:t>26</a:t>
            </a:fld>
            <a:endParaRPr lang="en-US" sz="800"/>
          </a:p>
        </p:txBody>
      </p:sp>
      <p:sp>
        <p:nvSpPr>
          <p:cNvPr id="48131" name="Shape 582"/>
          <p:cNvSpPr txBox="1">
            <a:spLocks/>
          </p:cNvSpPr>
          <p:nvPr/>
        </p:nvSpPr>
        <p:spPr bwMode="auto">
          <a:xfrm>
            <a:off x="517525" y="303213"/>
            <a:ext cx="8774113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Significance of Grate Width Load</a:t>
            </a:r>
          </a:p>
        </p:txBody>
      </p:sp>
      <p:pic>
        <p:nvPicPr>
          <p:cNvPr id="48132" name="Shape 583"/>
          <p:cNvPicPr preferRelativeResize="0"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65975" y="2470150"/>
            <a:ext cx="1420813" cy="1103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8133" name="Shape 584"/>
          <p:cNvPicPr preferRelativeResize="0"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63650" y="2636838"/>
            <a:ext cx="2600325" cy="936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8134" name="Shape 585"/>
          <p:cNvPicPr preferRelativeResize="0"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362450" y="2470150"/>
            <a:ext cx="2006600" cy="1103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8135" name="Shape 586"/>
          <p:cNvSpPr>
            <a:spLocks noChangeArrowheads="1"/>
          </p:cNvSpPr>
          <p:nvPr/>
        </p:nvSpPr>
        <p:spPr bwMode="auto">
          <a:xfrm>
            <a:off x="2970213" y="1989138"/>
            <a:ext cx="576262" cy="431800"/>
          </a:xfrm>
          <a:prstGeom prst="parallelogram">
            <a:avLst>
              <a:gd name="adj" fmla="val 97058"/>
            </a:avLst>
          </a:prstGeom>
          <a:solidFill>
            <a:srgbClr val="800080"/>
          </a:solidFill>
          <a:ln w="9525">
            <a:noFill/>
            <a:miter lim="800000"/>
            <a:headEnd/>
            <a:tailEnd/>
          </a:ln>
        </p:spPr>
        <p:txBody>
          <a:bodyPr lIns="91425" tIns="45700" rIns="91425" bIns="45700" anchor="ctr"/>
          <a:lstStyle/>
          <a:p>
            <a:pPr algn="ctr">
              <a:buClr>
                <a:srgbClr val="000000"/>
              </a:buClr>
              <a:buFont typeface="Noto Symbol"/>
              <a:buNone/>
            </a:pPr>
            <a:endParaRPr lang="de-CH" sz="2000">
              <a:sym typeface="Arial" charset="0"/>
            </a:endParaRPr>
          </a:p>
        </p:txBody>
      </p:sp>
      <p:sp>
        <p:nvSpPr>
          <p:cNvPr id="48136" name="Shape 587"/>
          <p:cNvSpPr>
            <a:spLocks noChangeArrowheads="1"/>
          </p:cNvSpPr>
          <p:nvPr/>
        </p:nvSpPr>
        <p:spPr bwMode="auto">
          <a:xfrm>
            <a:off x="3152775" y="1628775"/>
            <a:ext cx="649288" cy="360363"/>
          </a:xfrm>
          <a:prstGeom prst="triangle">
            <a:avLst>
              <a:gd name="adj" fmla="val 86421"/>
            </a:avLst>
          </a:prstGeom>
          <a:solidFill>
            <a:srgbClr val="800080"/>
          </a:solidFill>
          <a:ln w="9525">
            <a:noFill/>
            <a:miter lim="800000"/>
            <a:headEnd/>
            <a:tailEnd/>
          </a:ln>
        </p:spPr>
        <p:txBody>
          <a:bodyPr lIns="91425" tIns="45700" rIns="91425" bIns="45700" anchor="ctr"/>
          <a:lstStyle/>
          <a:p>
            <a:pPr algn="ctr">
              <a:buClr>
                <a:srgbClr val="000000"/>
              </a:buClr>
              <a:buFont typeface="Noto Symbol"/>
              <a:buNone/>
            </a:pPr>
            <a:endParaRPr lang="de-CH" sz="2000">
              <a:sym typeface="Arial" charset="0"/>
            </a:endParaRPr>
          </a:p>
        </p:txBody>
      </p:sp>
      <p:sp>
        <p:nvSpPr>
          <p:cNvPr id="48137" name="Shape 588"/>
          <p:cNvSpPr>
            <a:spLocks noChangeArrowheads="1"/>
          </p:cNvSpPr>
          <p:nvPr/>
        </p:nvSpPr>
        <p:spPr bwMode="auto">
          <a:xfrm>
            <a:off x="5489575" y="1989138"/>
            <a:ext cx="576263" cy="431800"/>
          </a:xfrm>
          <a:prstGeom prst="parallelogram">
            <a:avLst>
              <a:gd name="adj" fmla="val 97058"/>
            </a:avLst>
          </a:prstGeom>
          <a:solidFill>
            <a:srgbClr val="800080"/>
          </a:solidFill>
          <a:ln w="9525">
            <a:noFill/>
            <a:miter lim="800000"/>
            <a:headEnd/>
            <a:tailEnd/>
          </a:ln>
        </p:spPr>
        <p:txBody>
          <a:bodyPr lIns="91425" tIns="45700" rIns="91425" bIns="45700" anchor="ctr"/>
          <a:lstStyle/>
          <a:p>
            <a:pPr algn="ctr">
              <a:buClr>
                <a:srgbClr val="000000"/>
              </a:buClr>
              <a:buFont typeface="Noto Symbol"/>
              <a:buNone/>
            </a:pPr>
            <a:endParaRPr lang="de-CH" sz="2000">
              <a:sym typeface="Arial" charset="0"/>
            </a:endParaRPr>
          </a:p>
        </p:txBody>
      </p:sp>
      <p:sp>
        <p:nvSpPr>
          <p:cNvPr id="48138" name="Shape 589"/>
          <p:cNvSpPr>
            <a:spLocks noChangeArrowheads="1"/>
          </p:cNvSpPr>
          <p:nvPr/>
        </p:nvSpPr>
        <p:spPr bwMode="auto">
          <a:xfrm>
            <a:off x="5672138" y="1628775"/>
            <a:ext cx="649287" cy="360363"/>
          </a:xfrm>
          <a:prstGeom prst="triangle">
            <a:avLst>
              <a:gd name="adj" fmla="val 86421"/>
            </a:avLst>
          </a:prstGeom>
          <a:solidFill>
            <a:srgbClr val="800080"/>
          </a:solidFill>
          <a:ln w="9525">
            <a:noFill/>
            <a:miter lim="800000"/>
            <a:headEnd/>
            <a:tailEnd/>
          </a:ln>
        </p:spPr>
        <p:txBody>
          <a:bodyPr lIns="91425" tIns="45700" rIns="91425" bIns="45700" anchor="ctr"/>
          <a:lstStyle/>
          <a:p>
            <a:pPr algn="ctr">
              <a:buClr>
                <a:srgbClr val="000000"/>
              </a:buClr>
              <a:buFont typeface="Noto Symbol"/>
              <a:buNone/>
            </a:pPr>
            <a:endParaRPr lang="de-CH" sz="2000">
              <a:sym typeface="Arial" charset="0"/>
            </a:endParaRPr>
          </a:p>
        </p:txBody>
      </p:sp>
      <p:sp>
        <p:nvSpPr>
          <p:cNvPr id="48139" name="Shape 590"/>
          <p:cNvSpPr>
            <a:spLocks noChangeArrowheads="1"/>
          </p:cNvSpPr>
          <p:nvPr/>
        </p:nvSpPr>
        <p:spPr bwMode="auto">
          <a:xfrm>
            <a:off x="7981950" y="1555750"/>
            <a:ext cx="896938" cy="865188"/>
          </a:xfrm>
          <a:prstGeom prst="parallelogram">
            <a:avLst>
              <a:gd name="adj" fmla="val 82753"/>
            </a:avLst>
          </a:prstGeom>
          <a:solidFill>
            <a:srgbClr val="800080"/>
          </a:solidFill>
          <a:ln w="9525">
            <a:noFill/>
            <a:miter lim="800000"/>
            <a:headEnd/>
            <a:tailEnd/>
          </a:ln>
        </p:spPr>
        <p:txBody>
          <a:bodyPr lIns="91425" tIns="45700" rIns="91425" bIns="45700" anchor="ctr"/>
          <a:lstStyle/>
          <a:p>
            <a:pPr algn="ctr">
              <a:buClr>
                <a:srgbClr val="000000"/>
              </a:buClr>
              <a:buFont typeface="Noto Symbol"/>
              <a:buNone/>
            </a:pPr>
            <a:endParaRPr lang="de-CH" sz="2000">
              <a:sym typeface="Arial" charset="0"/>
            </a:endParaRPr>
          </a:p>
        </p:txBody>
      </p:sp>
      <p:sp>
        <p:nvSpPr>
          <p:cNvPr id="48140" name="Shape 591"/>
          <p:cNvSpPr>
            <a:spLocks noChangeArrowheads="1"/>
          </p:cNvSpPr>
          <p:nvPr/>
        </p:nvSpPr>
        <p:spPr bwMode="auto">
          <a:xfrm>
            <a:off x="8486775" y="1195388"/>
            <a:ext cx="647700" cy="360362"/>
          </a:xfrm>
          <a:prstGeom prst="triangle">
            <a:avLst>
              <a:gd name="adj" fmla="val 86421"/>
            </a:avLst>
          </a:prstGeom>
          <a:solidFill>
            <a:srgbClr val="800080"/>
          </a:solidFill>
          <a:ln w="9525">
            <a:noFill/>
            <a:miter lim="800000"/>
            <a:headEnd/>
            <a:tailEnd/>
          </a:ln>
        </p:spPr>
        <p:txBody>
          <a:bodyPr lIns="91425" tIns="45700" rIns="91425" bIns="45700" anchor="ctr"/>
          <a:lstStyle/>
          <a:p>
            <a:pPr algn="ctr">
              <a:buClr>
                <a:srgbClr val="000000"/>
              </a:buClr>
              <a:buFont typeface="Noto Symbol"/>
              <a:buNone/>
            </a:pPr>
            <a:endParaRPr lang="de-CH" sz="2000">
              <a:sym typeface="Arial" charset="0"/>
            </a:endParaRPr>
          </a:p>
        </p:txBody>
      </p:sp>
      <p:sp>
        <p:nvSpPr>
          <p:cNvPr id="48141" name="Shape 592"/>
          <p:cNvSpPr txBox="1">
            <a:spLocks noChangeArrowheads="1"/>
          </p:cNvSpPr>
          <p:nvPr/>
        </p:nvSpPr>
        <p:spPr bwMode="auto">
          <a:xfrm>
            <a:off x="1311275" y="3759200"/>
            <a:ext cx="2128838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00" rIns="91425" bIns="45700"/>
          <a:lstStyle/>
          <a:p>
            <a:pPr algn="ctr">
              <a:buClr>
                <a:schemeClr val="accent1"/>
              </a:buClr>
              <a:buSzPct val="25000"/>
              <a:buFont typeface="Noto Symbol"/>
              <a:buNone/>
            </a:pPr>
            <a:r>
              <a:rPr lang="en-US" sz="2000">
                <a:solidFill>
                  <a:srgbClr val="00694B"/>
                </a:solidFill>
                <a:sym typeface="Arial" charset="0"/>
              </a:rPr>
              <a:t>&lt;&lt;1000 t/d m</a:t>
            </a:r>
            <a:br>
              <a:rPr lang="en-US" sz="2000">
                <a:solidFill>
                  <a:srgbClr val="00694B"/>
                </a:solidFill>
                <a:sym typeface="Arial" charset="0"/>
              </a:rPr>
            </a:br>
            <a:r>
              <a:rPr lang="en-US" sz="2000">
                <a:solidFill>
                  <a:srgbClr val="00694B"/>
                </a:solidFill>
                <a:sym typeface="Arial" charset="0"/>
              </a:rPr>
              <a:t>(grate too wide)</a:t>
            </a:r>
          </a:p>
        </p:txBody>
      </p:sp>
      <p:sp>
        <p:nvSpPr>
          <p:cNvPr id="48142" name="Shape 593"/>
          <p:cNvSpPr txBox="1">
            <a:spLocks noChangeArrowheads="1"/>
          </p:cNvSpPr>
          <p:nvPr/>
        </p:nvSpPr>
        <p:spPr bwMode="auto">
          <a:xfrm>
            <a:off x="4054475" y="3762375"/>
            <a:ext cx="237807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00" rIns="91425" bIns="45700"/>
          <a:lstStyle/>
          <a:p>
            <a:pPr algn="ctr">
              <a:buClr>
                <a:srgbClr val="367C2B"/>
              </a:buClr>
              <a:buSzPct val="25000"/>
              <a:buFont typeface="Noto Symbol"/>
              <a:buNone/>
            </a:pPr>
            <a:r>
              <a:rPr lang="en-US" sz="2000">
                <a:solidFill>
                  <a:srgbClr val="00694B"/>
                </a:solidFill>
                <a:sym typeface="Arial" charset="0"/>
              </a:rPr>
              <a:t>1000 - 1500 t/d m</a:t>
            </a:r>
            <a:br>
              <a:rPr lang="en-US" sz="2000">
                <a:solidFill>
                  <a:srgbClr val="00694B"/>
                </a:solidFill>
                <a:sym typeface="Arial" charset="0"/>
              </a:rPr>
            </a:br>
            <a:r>
              <a:rPr lang="en-US" sz="2000">
                <a:solidFill>
                  <a:srgbClr val="00694B"/>
                </a:solidFill>
                <a:sym typeface="Arial" charset="0"/>
              </a:rPr>
              <a:t>(grate width ok)</a:t>
            </a:r>
          </a:p>
        </p:txBody>
      </p:sp>
      <p:sp>
        <p:nvSpPr>
          <p:cNvPr id="48143" name="Shape 594"/>
          <p:cNvSpPr txBox="1">
            <a:spLocks noChangeArrowheads="1"/>
          </p:cNvSpPr>
          <p:nvPr/>
        </p:nvSpPr>
        <p:spPr bwMode="auto">
          <a:xfrm>
            <a:off x="6821488" y="3763963"/>
            <a:ext cx="240982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00" rIns="91425" bIns="45700"/>
          <a:lstStyle/>
          <a:p>
            <a:pPr algn="ctr">
              <a:buClr>
                <a:schemeClr val="accent1"/>
              </a:buClr>
              <a:buSzPct val="25000"/>
              <a:buFont typeface="Noto Symbol"/>
              <a:buNone/>
            </a:pPr>
            <a:r>
              <a:rPr lang="en-US" sz="2000">
                <a:solidFill>
                  <a:srgbClr val="00694B"/>
                </a:solidFill>
                <a:sym typeface="Arial" charset="0"/>
              </a:rPr>
              <a:t>&gt;&gt; 1500 t/d m</a:t>
            </a:r>
            <a:br>
              <a:rPr lang="en-US" sz="2000">
                <a:solidFill>
                  <a:srgbClr val="00694B"/>
                </a:solidFill>
                <a:sym typeface="Arial" charset="0"/>
              </a:rPr>
            </a:br>
            <a:r>
              <a:rPr lang="en-US" sz="2000">
                <a:solidFill>
                  <a:srgbClr val="00694B"/>
                </a:solidFill>
                <a:sym typeface="Arial" charset="0"/>
              </a:rPr>
              <a:t>(grate too narrow)</a:t>
            </a:r>
          </a:p>
        </p:txBody>
      </p:sp>
      <p:cxnSp>
        <p:nvCxnSpPr>
          <p:cNvPr id="48144" name="Shape 595"/>
          <p:cNvCxnSpPr>
            <a:cxnSpLocks noChangeShapeType="1"/>
          </p:cNvCxnSpPr>
          <p:nvPr/>
        </p:nvCxnSpPr>
        <p:spPr bwMode="auto">
          <a:xfrm>
            <a:off x="6599238" y="2824163"/>
            <a:ext cx="0" cy="792162"/>
          </a:xfrm>
          <a:prstGeom prst="straightConnector1">
            <a:avLst/>
          </a:prstGeom>
          <a:noFill/>
          <a:ln w="63500">
            <a:solidFill>
              <a:srgbClr val="993300"/>
            </a:solidFill>
            <a:round/>
            <a:headEnd type="triangle" w="lg" len="lg"/>
            <a:tailEnd type="triangle" w="lg" len="lg"/>
          </a:ln>
        </p:spPr>
      </p:cxnSp>
      <p:sp>
        <p:nvSpPr>
          <p:cNvPr id="48145" name="Shape 596"/>
          <p:cNvSpPr txBox="1">
            <a:spLocks noChangeArrowheads="1"/>
          </p:cNvSpPr>
          <p:nvPr/>
        </p:nvSpPr>
        <p:spPr bwMode="auto">
          <a:xfrm>
            <a:off x="657225" y="4724400"/>
            <a:ext cx="3036888" cy="1784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00" rIns="91425" bIns="45700"/>
          <a:lstStyle/>
          <a:p>
            <a:pPr algn="ctr">
              <a:buClr>
                <a:srgbClr val="000000"/>
              </a:buClr>
              <a:buSzPct val="25000"/>
              <a:buFont typeface="Noto Symbol"/>
              <a:buNone/>
            </a:pPr>
            <a:r>
              <a:rPr lang="en-US" sz="2000">
                <a:sym typeface="Arial" charset="0"/>
              </a:rPr>
              <a:t>Bad distribution</a:t>
            </a:r>
            <a:br>
              <a:rPr lang="en-US" sz="2000">
                <a:sym typeface="Arial" charset="0"/>
              </a:rPr>
            </a:br>
            <a:r>
              <a:rPr lang="en-US" sz="2000">
                <a:sym typeface="Arial" charset="0"/>
              </a:rPr>
              <a:t>across grate width</a:t>
            </a:r>
            <a:br>
              <a:rPr lang="en-US" sz="2000">
                <a:sym typeface="Arial" charset="0"/>
              </a:rPr>
            </a:br>
            <a:r>
              <a:rPr lang="en-US" sz="2000">
                <a:sym typeface="Arial" charset="0"/>
              </a:rPr>
              <a:t>→ uneven aeration</a:t>
            </a:r>
            <a:br>
              <a:rPr lang="en-US" sz="2000">
                <a:sym typeface="Arial" charset="0"/>
              </a:rPr>
            </a:br>
            <a:r>
              <a:rPr lang="en-US" sz="2000">
                <a:sym typeface="Arial" charset="0"/>
              </a:rPr>
              <a:t>→ poor heat exchange</a:t>
            </a:r>
            <a:br>
              <a:rPr lang="en-US" sz="2000">
                <a:sym typeface="Arial" charset="0"/>
              </a:rPr>
            </a:br>
            <a:r>
              <a:rPr lang="en-US" sz="2000">
                <a:sym typeface="Arial" charset="0"/>
              </a:rPr>
              <a:t>→ too low grate speed</a:t>
            </a:r>
          </a:p>
        </p:txBody>
      </p:sp>
      <p:sp>
        <p:nvSpPr>
          <p:cNvPr id="48146" name="Shape 597"/>
          <p:cNvSpPr txBox="1">
            <a:spLocks noChangeArrowheads="1"/>
          </p:cNvSpPr>
          <p:nvPr/>
        </p:nvSpPr>
        <p:spPr bwMode="auto">
          <a:xfrm>
            <a:off x="6432550" y="4724400"/>
            <a:ext cx="2682875" cy="1108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00" rIns="91425" bIns="45700"/>
          <a:lstStyle/>
          <a:p>
            <a:pPr algn="ctr">
              <a:buClr>
                <a:srgbClr val="000000"/>
              </a:buClr>
              <a:buSzPct val="25000"/>
              <a:buFont typeface="Noto Symbol"/>
              <a:buNone/>
            </a:pPr>
            <a:r>
              <a:rPr lang="en-US" sz="2000">
                <a:sym typeface="Arial" charset="0"/>
              </a:rPr>
              <a:t>High grate speed to</a:t>
            </a:r>
            <a:br>
              <a:rPr lang="en-US" sz="2000">
                <a:sym typeface="Arial" charset="0"/>
              </a:rPr>
            </a:br>
            <a:r>
              <a:rPr lang="en-US" sz="2000">
                <a:sym typeface="Arial" charset="0"/>
              </a:rPr>
              <a:t>maintain throughput</a:t>
            </a:r>
            <a:br>
              <a:rPr lang="en-US" sz="2000">
                <a:sym typeface="Arial" charset="0"/>
              </a:rPr>
            </a:br>
            <a:r>
              <a:rPr lang="en-US" sz="2000">
                <a:sym typeface="Arial" charset="0"/>
              </a:rPr>
              <a:t>→ Excessive wear!</a:t>
            </a:r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A4F4BDA4-A2C8-43AD-AD29-ABA1BF8610D4}" type="slidenum">
              <a:rPr lang="en-US" sz="800"/>
              <a:pPr algn="r"/>
              <a:t>27</a:t>
            </a:fld>
            <a:endParaRPr lang="en-US" sz="800"/>
          </a:p>
        </p:txBody>
      </p:sp>
      <p:sp>
        <p:nvSpPr>
          <p:cNvPr id="49155" name="Shape 602"/>
          <p:cNvSpPr txBox="1">
            <a:spLocks/>
          </p:cNvSpPr>
          <p:nvPr/>
        </p:nvSpPr>
        <p:spPr bwMode="auto">
          <a:xfrm>
            <a:off x="574675" y="287338"/>
            <a:ext cx="8774113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Main Control Loops for Grate Cooler</a:t>
            </a:r>
          </a:p>
        </p:txBody>
      </p:sp>
      <p:pic>
        <p:nvPicPr>
          <p:cNvPr id="49156" name="Shape 603"/>
          <p:cNvPicPr preferRelativeResize="0"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62100" y="1400175"/>
            <a:ext cx="7337425" cy="4300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9157" name="Shape 604"/>
          <p:cNvSpPr>
            <a:spLocks noChangeArrowheads="1"/>
          </p:cNvSpPr>
          <p:nvPr/>
        </p:nvSpPr>
        <p:spPr bwMode="auto">
          <a:xfrm>
            <a:off x="895350" y="1268413"/>
            <a:ext cx="1873250" cy="722312"/>
          </a:xfrm>
          <a:prstGeom prst="wedgeRoundRectCallout">
            <a:avLst>
              <a:gd name="adj1" fmla="val 63042"/>
              <a:gd name="adj2" fmla="val 43185"/>
              <a:gd name="adj3" fmla="val 16667"/>
            </a:avLst>
          </a:prstGeom>
          <a:solidFill>
            <a:srgbClr val="D1D1D2"/>
          </a:solidFill>
          <a:ln w="15875">
            <a:solidFill>
              <a:schemeClr val="accent2"/>
            </a:solidFill>
            <a:miter lim="800000"/>
            <a:headEnd/>
            <a:tailEnd/>
          </a:ln>
        </p:spPr>
        <p:txBody>
          <a:bodyPr lIns="18000" tIns="45700" rIns="18000" bIns="45700" anchor="ctr"/>
          <a:lstStyle/>
          <a:p>
            <a:pPr algn="ctr">
              <a:buClr>
                <a:srgbClr val="000000"/>
              </a:buClr>
              <a:buSzPct val="25000"/>
              <a:buFont typeface="Noto Symbol"/>
              <a:buNone/>
            </a:pPr>
            <a:r>
              <a:rPr lang="en-US">
                <a:latin typeface="Arial Narrow" pitchFamily="34" charset="0"/>
                <a:sym typeface="Arial Narrow" pitchFamily="34" charset="0"/>
              </a:rPr>
              <a:t>Kiln hood </a:t>
            </a:r>
            <a:br>
              <a:rPr lang="en-US">
                <a:latin typeface="Arial Narrow" pitchFamily="34" charset="0"/>
                <a:sym typeface="Arial Narrow" pitchFamily="34" charset="0"/>
              </a:rPr>
            </a:br>
            <a:r>
              <a:rPr lang="en-US">
                <a:latin typeface="Arial Narrow" pitchFamily="34" charset="0"/>
                <a:sym typeface="Arial Narrow" pitchFamily="34" charset="0"/>
              </a:rPr>
              <a:t>pressure control</a:t>
            </a:r>
          </a:p>
        </p:txBody>
      </p:sp>
      <p:sp>
        <p:nvSpPr>
          <p:cNvPr id="49158" name="Shape 605"/>
          <p:cNvSpPr>
            <a:spLocks noChangeArrowheads="1"/>
          </p:cNvSpPr>
          <p:nvPr/>
        </p:nvSpPr>
        <p:spPr bwMode="auto">
          <a:xfrm>
            <a:off x="4017963" y="2420938"/>
            <a:ext cx="1636712" cy="722312"/>
          </a:xfrm>
          <a:prstGeom prst="wedgeRoundRectCallout">
            <a:avLst>
              <a:gd name="adj1" fmla="val -59977"/>
              <a:gd name="adj2" fmla="val 150218"/>
              <a:gd name="adj3" fmla="val 16667"/>
            </a:avLst>
          </a:prstGeom>
          <a:solidFill>
            <a:srgbClr val="D1D1D2"/>
          </a:solidFill>
          <a:ln w="15875">
            <a:solidFill>
              <a:schemeClr val="accent2"/>
            </a:solidFill>
            <a:miter lim="800000"/>
            <a:headEnd/>
            <a:tailEnd/>
          </a:ln>
        </p:spPr>
        <p:txBody>
          <a:bodyPr lIns="18000" tIns="45700" rIns="18000" bIns="45700" anchor="ctr"/>
          <a:lstStyle/>
          <a:p>
            <a:pPr algn="ctr">
              <a:buClr>
                <a:srgbClr val="000000"/>
              </a:buClr>
              <a:buSzPct val="25000"/>
              <a:buFont typeface="Noto Symbol"/>
              <a:buNone/>
            </a:pPr>
            <a:r>
              <a:rPr lang="en-US">
                <a:latin typeface="Arial Narrow" pitchFamily="34" charset="0"/>
                <a:sym typeface="Arial Narrow" pitchFamily="34" charset="0"/>
              </a:rPr>
              <a:t>Clinker bed </a:t>
            </a:r>
            <a:br>
              <a:rPr lang="en-US">
                <a:latin typeface="Arial Narrow" pitchFamily="34" charset="0"/>
                <a:sym typeface="Arial Narrow" pitchFamily="34" charset="0"/>
              </a:rPr>
            </a:br>
            <a:r>
              <a:rPr lang="en-US">
                <a:latin typeface="Arial Narrow" pitchFamily="34" charset="0"/>
                <a:sym typeface="Arial Narrow" pitchFamily="34" charset="0"/>
              </a:rPr>
              <a:t>height control</a:t>
            </a:r>
          </a:p>
        </p:txBody>
      </p:sp>
      <p:sp>
        <p:nvSpPr>
          <p:cNvPr id="49159" name="Shape 606"/>
          <p:cNvSpPr>
            <a:spLocks noChangeArrowheads="1"/>
          </p:cNvSpPr>
          <p:nvPr/>
        </p:nvSpPr>
        <p:spPr bwMode="auto">
          <a:xfrm>
            <a:off x="428625" y="5084763"/>
            <a:ext cx="1636713" cy="722312"/>
          </a:xfrm>
          <a:prstGeom prst="wedgeRoundRectCallout">
            <a:avLst>
              <a:gd name="adj1" fmla="val 80986"/>
              <a:gd name="adj2" fmla="val 56815"/>
              <a:gd name="adj3" fmla="val 16667"/>
            </a:avLst>
          </a:prstGeom>
          <a:solidFill>
            <a:srgbClr val="D1D1D2"/>
          </a:solidFill>
          <a:ln w="15875">
            <a:solidFill>
              <a:schemeClr val="accent2"/>
            </a:solidFill>
            <a:miter lim="800000"/>
            <a:headEnd/>
            <a:tailEnd/>
          </a:ln>
        </p:spPr>
        <p:txBody>
          <a:bodyPr lIns="18000" tIns="45700" rIns="18000" bIns="45700" anchor="ctr"/>
          <a:lstStyle/>
          <a:p>
            <a:pPr algn="ctr">
              <a:buClr>
                <a:srgbClr val="000000"/>
              </a:buClr>
              <a:buSzPct val="25000"/>
              <a:buFont typeface="Noto Symbol"/>
              <a:buNone/>
            </a:pPr>
            <a:r>
              <a:rPr lang="en-US">
                <a:latin typeface="Arial Narrow" pitchFamily="34" charset="0"/>
                <a:sym typeface="Arial Narrow" pitchFamily="34" charset="0"/>
              </a:rPr>
              <a:t>Cooling air volume control</a:t>
            </a:r>
          </a:p>
        </p:txBody>
      </p:sp>
      <p:grpSp>
        <p:nvGrpSpPr>
          <p:cNvPr id="49160" name="Shape 607"/>
          <p:cNvGrpSpPr>
            <a:grpSpLocks/>
          </p:cNvGrpSpPr>
          <p:nvPr/>
        </p:nvGrpSpPr>
        <p:grpSpPr bwMode="auto">
          <a:xfrm>
            <a:off x="2528888" y="5681663"/>
            <a:ext cx="341312" cy="382587"/>
            <a:chOff x="1472" y="3575"/>
            <a:chExt cx="199" cy="241"/>
          </a:xfrm>
        </p:grpSpPr>
        <p:sp>
          <p:nvSpPr>
            <p:cNvPr id="49161" name="Shape 608"/>
            <p:cNvSpPr>
              <a:spLocks/>
            </p:cNvSpPr>
            <p:nvPr/>
          </p:nvSpPr>
          <p:spPr bwMode="auto">
            <a:xfrm>
              <a:off x="1472" y="3575"/>
              <a:ext cx="134" cy="176"/>
            </a:xfrm>
            <a:custGeom>
              <a:avLst/>
              <a:gdLst>
                <a:gd name="T0" fmla="*/ 0 w 135"/>
                <a:gd name="T1" fmla="*/ 0 h 177"/>
                <a:gd name="T2" fmla="*/ 135 w 135"/>
                <a:gd name="T3" fmla="*/ 177 h 177"/>
              </a:gdLst>
              <a:ahLst/>
              <a:cxnLst>
                <a:cxn ang="0">
                  <a:pos x="0" y="177"/>
                </a:cxn>
                <a:cxn ang="0">
                  <a:pos x="135" y="174"/>
                </a:cxn>
                <a:cxn ang="0">
                  <a:pos x="132" y="0"/>
                </a:cxn>
              </a:cxnLst>
              <a:rect l="T0" t="T1" r="T2" b="T3"/>
              <a:pathLst>
                <a:path w="135" h="177" extrusionOk="0">
                  <a:moveTo>
                    <a:pt x="0" y="177"/>
                  </a:moveTo>
                  <a:lnTo>
                    <a:pt x="135" y="174"/>
                  </a:lnTo>
                  <a:lnTo>
                    <a:pt x="132" y="0"/>
                  </a:lnTo>
                </a:path>
              </a:pathLst>
            </a:custGeom>
            <a:noFill/>
            <a:ln w="25400" cap="flat">
              <a:solidFill>
                <a:srgbClr val="0066FF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/>
            <a:lstStyle/>
            <a:p>
              <a:endParaRPr lang="de-DE"/>
            </a:p>
          </p:txBody>
        </p:sp>
        <p:sp>
          <p:nvSpPr>
            <p:cNvPr id="49162" name="Shape 609"/>
            <p:cNvSpPr>
              <a:spLocks noChangeArrowheads="1"/>
            </p:cNvSpPr>
            <p:nvPr/>
          </p:nvSpPr>
          <p:spPr bwMode="auto">
            <a:xfrm>
              <a:off x="1535" y="3679"/>
              <a:ext cx="137" cy="137"/>
            </a:xfrm>
            <a:prstGeom prst="ellipse">
              <a:avLst/>
            </a:prstGeom>
            <a:solidFill>
              <a:srgbClr val="FFFF99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lIns="91425" tIns="45700" rIns="91425" bIns="45700" anchor="ctr"/>
            <a:lstStyle/>
            <a:p>
              <a:pPr algn="ctr">
                <a:buClr>
                  <a:srgbClr val="000000"/>
                </a:buClr>
                <a:buSzPct val="25000"/>
                <a:buFont typeface="Noto Symbol"/>
                <a:buNone/>
              </a:pPr>
              <a:r>
                <a:rPr lang="en-US" sz="1200">
                  <a:sym typeface="Arial" charset="0"/>
                </a:rPr>
                <a:t>V</a:t>
              </a:r>
            </a:p>
          </p:txBody>
        </p:sp>
      </p:grpSp>
      <p:grpSp>
        <p:nvGrpSpPr>
          <p:cNvPr id="49163" name="Shape 610"/>
          <p:cNvGrpSpPr>
            <a:grpSpLocks/>
          </p:cNvGrpSpPr>
          <p:nvPr/>
        </p:nvGrpSpPr>
        <p:grpSpPr bwMode="auto">
          <a:xfrm>
            <a:off x="3328988" y="5705475"/>
            <a:ext cx="342900" cy="382588"/>
            <a:chOff x="1472" y="3575"/>
            <a:chExt cx="199" cy="241"/>
          </a:xfrm>
        </p:grpSpPr>
        <p:sp>
          <p:nvSpPr>
            <p:cNvPr id="49164" name="Shape 611"/>
            <p:cNvSpPr>
              <a:spLocks/>
            </p:cNvSpPr>
            <p:nvPr/>
          </p:nvSpPr>
          <p:spPr bwMode="auto">
            <a:xfrm>
              <a:off x="1472" y="3575"/>
              <a:ext cx="134" cy="176"/>
            </a:xfrm>
            <a:custGeom>
              <a:avLst/>
              <a:gdLst>
                <a:gd name="T0" fmla="*/ 0 w 135"/>
                <a:gd name="T1" fmla="*/ 0 h 177"/>
                <a:gd name="T2" fmla="*/ 135 w 135"/>
                <a:gd name="T3" fmla="*/ 177 h 177"/>
              </a:gdLst>
              <a:ahLst/>
              <a:cxnLst>
                <a:cxn ang="0">
                  <a:pos x="0" y="177"/>
                </a:cxn>
                <a:cxn ang="0">
                  <a:pos x="135" y="174"/>
                </a:cxn>
                <a:cxn ang="0">
                  <a:pos x="132" y="0"/>
                </a:cxn>
              </a:cxnLst>
              <a:rect l="T0" t="T1" r="T2" b="T3"/>
              <a:pathLst>
                <a:path w="135" h="177" extrusionOk="0">
                  <a:moveTo>
                    <a:pt x="0" y="177"/>
                  </a:moveTo>
                  <a:lnTo>
                    <a:pt x="135" y="174"/>
                  </a:lnTo>
                  <a:lnTo>
                    <a:pt x="132" y="0"/>
                  </a:lnTo>
                </a:path>
              </a:pathLst>
            </a:custGeom>
            <a:noFill/>
            <a:ln w="25400" cap="flat">
              <a:solidFill>
                <a:srgbClr val="0066FF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/>
            <a:lstStyle/>
            <a:p>
              <a:endParaRPr lang="de-DE"/>
            </a:p>
          </p:txBody>
        </p:sp>
        <p:sp>
          <p:nvSpPr>
            <p:cNvPr id="49165" name="Shape 612"/>
            <p:cNvSpPr>
              <a:spLocks noChangeArrowheads="1"/>
            </p:cNvSpPr>
            <p:nvPr/>
          </p:nvSpPr>
          <p:spPr bwMode="auto">
            <a:xfrm>
              <a:off x="1535" y="3679"/>
              <a:ext cx="137" cy="137"/>
            </a:xfrm>
            <a:prstGeom prst="ellipse">
              <a:avLst/>
            </a:prstGeom>
            <a:solidFill>
              <a:srgbClr val="FFFF99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lIns="91425" tIns="45700" rIns="91425" bIns="45700" anchor="ctr"/>
            <a:lstStyle/>
            <a:p>
              <a:pPr algn="ctr">
                <a:buClr>
                  <a:srgbClr val="000000"/>
                </a:buClr>
                <a:buSzPct val="25000"/>
                <a:buFont typeface="Noto Symbol"/>
                <a:buNone/>
              </a:pPr>
              <a:r>
                <a:rPr lang="en-US" sz="1200">
                  <a:sym typeface="Arial" charset="0"/>
                </a:rPr>
                <a:t>V</a:t>
              </a:r>
            </a:p>
          </p:txBody>
        </p:sp>
      </p:grpSp>
      <p:grpSp>
        <p:nvGrpSpPr>
          <p:cNvPr id="49166" name="Shape 613"/>
          <p:cNvGrpSpPr>
            <a:grpSpLocks/>
          </p:cNvGrpSpPr>
          <p:nvPr/>
        </p:nvGrpSpPr>
        <p:grpSpPr bwMode="auto">
          <a:xfrm>
            <a:off x="3824288" y="5684838"/>
            <a:ext cx="342900" cy="382587"/>
            <a:chOff x="1472" y="3575"/>
            <a:chExt cx="199" cy="241"/>
          </a:xfrm>
        </p:grpSpPr>
        <p:sp>
          <p:nvSpPr>
            <p:cNvPr id="49167" name="Shape 614"/>
            <p:cNvSpPr>
              <a:spLocks/>
            </p:cNvSpPr>
            <p:nvPr/>
          </p:nvSpPr>
          <p:spPr bwMode="auto">
            <a:xfrm>
              <a:off x="1472" y="3575"/>
              <a:ext cx="134" cy="176"/>
            </a:xfrm>
            <a:custGeom>
              <a:avLst/>
              <a:gdLst>
                <a:gd name="T0" fmla="*/ 0 w 135"/>
                <a:gd name="T1" fmla="*/ 0 h 177"/>
                <a:gd name="T2" fmla="*/ 135 w 135"/>
                <a:gd name="T3" fmla="*/ 177 h 177"/>
              </a:gdLst>
              <a:ahLst/>
              <a:cxnLst>
                <a:cxn ang="0">
                  <a:pos x="0" y="177"/>
                </a:cxn>
                <a:cxn ang="0">
                  <a:pos x="135" y="174"/>
                </a:cxn>
                <a:cxn ang="0">
                  <a:pos x="132" y="0"/>
                </a:cxn>
              </a:cxnLst>
              <a:rect l="T0" t="T1" r="T2" b="T3"/>
              <a:pathLst>
                <a:path w="135" h="177" extrusionOk="0">
                  <a:moveTo>
                    <a:pt x="0" y="177"/>
                  </a:moveTo>
                  <a:lnTo>
                    <a:pt x="135" y="174"/>
                  </a:lnTo>
                  <a:lnTo>
                    <a:pt x="132" y="0"/>
                  </a:lnTo>
                </a:path>
              </a:pathLst>
            </a:custGeom>
            <a:noFill/>
            <a:ln w="25400" cap="flat">
              <a:solidFill>
                <a:srgbClr val="0066FF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/>
            <a:lstStyle/>
            <a:p>
              <a:endParaRPr lang="de-DE"/>
            </a:p>
          </p:txBody>
        </p:sp>
        <p:sp>
          <p:nvSpPr>
            <p:cNvPr id="49168" name="Shape 615"/>
            <p:cNvSpPr>
              <a:spLocks noChangeArrowheads="1"/>
            </p:cNvSpPr>
            <p:nvPr/>
          </p:nvSpPr>
          <p:spPr bwMode="auto">
            <a:xfrm>
              <a:off x="1535" y="3679"/>
              <a:ext cx="137" cy="137"/>
            </a:xfrm>
            <a:prstGeom prst="ellipse">
              <a:avLst/>
            </a:prstGeom>
            <a:solidFill>
              <a:srgbClr val="FFFF99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lIns="91425" tIns="45700" rIns="91425" bIns="45700" anchor="ctr"/>
            <a:lstStyle/>
            <a:p>
              <a:pPr algn="ctr">
                <a:buClr>
                  <a:srgbClr val="000000"/>
                </a:buClr>
                <a:buSzPct val="25000"/>
                <a:buFont typeface="Noto Symbol"/>
                <a:buNone/>
              </a:pPr>
              <a:r>
                <a:rPr lang="en-US" sz="1200">
                  <a:sym typeface="Arial" charset="0"/>
                </a:rPr>
                <a:t>V</a:t>
              </a:r>
            </a:p>
          </p:txBody>
        </p:sp>
      </p:grpSp>
      <p:grpSp>
        <p:nvGrpSpPr>
          <p:cNvPr id="49169" name="Shape 616"/>
          <p:cNvGrpSpPr>
            <a:grpSpLocks/>
          </p:cNvGrpSpPr>
          <p:nvPr/>
        </p:nvGrpSpPr>
        <p:grpSpPr bwMode="auto">
          <a:xfrm>
            <a:off x="4346575" y="5689600"/>
            <a:ext cx="341313" cy="382588"/>
            <a:chOff x="1472" y="3575"/>
            <a:chExt cx="199" cy="241"/>
          </a:xfrm>
        </p:grpSpPr>
        <p:sp>
          <p:nvSpPr>
            <p:cNvPr id="49170" name="Shape 617"/>
            <p:cNvSpPr>
              <a:spLocks/>
            </p:cNvSpPr>
            <p:nvPr/>
          </p:nvSpPr>
          <p:spPr bwMode="auto">
            <a:xfrm>
              <a:off x="1472" y="3575"/>
              <a:ext cx="134" cy="176"/>
            </a:xfrm>
            <a:custGeom>
              <a:avLst/>
              <a:gdLst>
                <a:gd name="T0" fmla="*/ 0 w 135"/>
                <a:gd name="T1" fmla="*/ 0 h 177"/>
                <a:gd name="T2" fmla="*/ 135 w 135"/>
                <a:gd name="T3" fmla="*/ 177 h 177"/>
              </a:gdLst>
              <a:ahLst/>
              <a:cxnLst>
                <a:cxn ang="0">
                  <a:pos x="0" y="177"/>
                </a:cxn>
                <a:cxn ang="0">
                  <a:pos x="135" y="174"/>
                </a:cxn>
                <a:cxn ang="0">
                  <a:pos x="132" y="0"/>
                </a:cxn>
              </a:cxnLst>
              <a:rect l="T0" t="T1" r="T2" b="T3"/>
              <a:pathLst>
                <a:path w="135" h="177" extrusionOk="0">
                  <a:moveTo>
                    <a:pt x="0" y="177"/>
                  </a:moveTo>
                  <a:lnTo>
                    <a:pt x="135" y="174"/>
                  </a:lnTo>
                  <a:lnTo>
                    <a:pt x="132" y="0"/>
                  </a:lnTo>
                </a:path>
              </a:pathLst>
            </a:custGeom>
            <a:noFill/>
            <a:ln w="25400" cap="flat">
              <a:solidFill>
                <a:srgbClr val="0066FF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/>
            <a:lstStyle/>
            <a:p>
              <a:endParaRPr lang="de-DE"/>
            </a:p>
          </p:txBody>
        </p:sp>
        <p:sp>
          <p:nvSpPr>
            <p:cNvPr id="49171" name="Shape 618"/>
            <p:cNvSpPr>
              <a:spLocks noChangeArrowheads="1"/>
            </p:cNvSpPr>
            <p:nvPr/>
          </p:nvSpPr>
          <p:spPr bwMode="auto">
            <a:xfrm>
              <a:off x="1535" y="3679"/>
              <a:ext cx="137" cy="137"/>
            </a:xfrm>
            <a:prstGeom prst="ellipse">
              <a:avLst/>
            </a:prstGeom>
            <a:solidFill>
              <a:srgbClr val="FFFF99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lIns="91425" tIns="45700" rIns="91425" bIns="45700" anchor="ctr"/>
            <a:lstStyle/>
            <a:p>
              <a:pPr algn="ctr">
                <a:buClr>
                  <a:srgbClr val="000000"/>
                </a:buClr>
                <a:buSzPct val="25000"/>
                <a:buFont typeface="Noto Symbol"/>
                <a:buNone/>
              </a:pPr>
              <a:r>
                <a:rPr lang="en-US" sz="1200">
                  <a:sym typeface="Arial" charset="0"/>
                </a:rPr>
                <a:t>V</a:t>
              </a:r>
            </a:p>
          </p:txBody>
        </p:sp>
      </p:grpSp>
      <p:grpSp>
        <p:nvGrpSpPr>
          <p:cNvPr id="49172" name="Shape 619"/>
          <p:cNvGrpSpPr>
            <a:grpSpLocks/>
          </p:cNvGrpSpPr>
          <p:nvPr/>
        </p:nvGrpSpPr>
        <p:grpSpPr bwMode="auto">
          <a:xfrm>
            <a:off x="5078413" y="5691188"/>
            <a:ext cx="342900" cy="382587"/>
            <a:chOff x="1472" y="3575"/>
            <a:chExt cx="199" cy="241"/>
          </a:xfrm>
        </p:grpSpPr>
        <p:sp>
          <p:nvSpPr>
            <p:cNvPr id="49173" name="Shape 620"/>
            <p:cNvSpPr>
              <a:spLocks/>
            </p:cNvSpPr>
            <p:nvPr/>
          </p:nvSpPr>
          <p:spPr bwMode="auto">
            <a:xfrm>
              <a:off x="1472" y="3575"/>
              <a:ext cx="134" cy="176"/>
            </a:xfrm>
            <a:custGeom>
              <a:avLst/>
              <a:gdLst>
                <a:gd name="T0" fmla="*/ 0 w 135"/>
                <a:gd name="T1" fmla="*/ 0 h 177"/>
                <a:gd name="T2" fmla="*/ 135 w 135"/>
                <a:gd name="T3" fmla="*/ 177 h 177"/>
              </a:gdLst>
              <a:ahLst/>
              <a:cxnLst>
                <a:cxn ang="0">
                  <a:pos x="0" y="177"/>
                </a:cxn>
                <a:cxn ang="0">
                  <a:pos x="135" y="174"/>
                </a:cxn>
                <a:cxn ang="0">
                  <a:pos x="132" y="0"/>
                </a:cxn>
              </a:cxnLst>
              <a:rect l="T0" t="T1" r="T2" b="T3"/>
              <a:pathLst>
                <a:path w="135" h="177" extrusionOk="0">
                  <a:moveTo>
                    <a:pt x="0" y="177"/>
                  </a:moveTo>
                  <a:lnTo>
                    <a:pt x="135" y="174"/>
                  </a:lnTo>
                  <a:lnTo>
                    <a:pt x="132" y="0"/>
                  </a:lnTo>
                </a:path>
              </a:pathLst>
            </a:custGeom>
            <a:noFill/>
            <a:ln w="25400" cap="flat">
              <a:solidFill>
                <a:srgbClr val="0066FF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/>
            <a:lstStyle/>
            <a:p>
              <a:endParaRPr lang="de-DE"/>
            </a:p>
          </p:txBody>
        </p:sp>
        <p:sp>
          <p:nvSpPr>
            <p:cNvPr id="49174" name="Shape 621"/>
            <p:cNvSpPr>
              <a:spLocks noChangeArrowheads="1"/>
            </p:cNvSpPr>
            <p:nvPr/>
          </p:nvSpPr>
          <p:spPr bwMode="auto">
            <a:xfrm>
              <a:off x="1535" y="3679"/>
              <a:ext cx="137" cy="137"/>
            </a:xfrm>
            <a:prstGeom prst="ellipse">
              <a:avLst/>
            </a:prstGeom>
            <a:solidFill>
              <a:srgbClr val="FFFF99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lIns="91425" tIns="45700" rIns="91425" bIns="45700" anchor="ctr"/>
            <a:lstStyle/>
            <a:p>
              <a:pPr algn="ctr">
                <a:buClr>
                  <a:srgbClr val="000000"/>
                </a:buClr>
                <a:buSzPct val="25000"/>
                <a:buFont typeface="Noto Symbol"/>
                <a:buNone/>
              </a:pPr>
              <a:r>
                <a:rPr lang="en-US" sz="1200">
                  <a:sym typeface="Arial" charset="0"/>
                </a:rPr>
                <a:t>V</a:t>
              </a:r>
            </a:p>
          </p:txBody>
        </p:sp>
      </p:grpSp>
      <p:grpSp>
        <p:nvGrpSpPr>
          <p:cNvPr id="49175" name="Shape 622"/>
          <p:cNvGrpSpPr>
            <a:grpSpLocks/>
          </p:cNvGrpSpPr>
          <p:nvPr/>
        </p:nvGrpSpPr>
        <p:grpSpPr bwMode="auto">
          <a:xfrm>
            <a:off x="5859463" y="5684838"/>
            <a:ext cx="342900" cy="382587"/>
            <a:chOff x="1472" y="3575"/>
            <a:chExt cx="199" cy="241"/>
          </a:xfrm>
        </p:grpSpPr>
        <p:sp>
          <p:nvSpPr>
            <p:cNvPr id="49176" name="Shape 623"/>
            <p:cNvSpPr>
              <a:spLocks/>
            </p:cNvSpPr>
            <p:nvPr/>
          </p:nvSpPr>
          <p:spPr bwMode="auto">
            <a:xfrm>
              <a:off x="1472" y="3575"/>
              <a:ext cx="134" cy="176"/>
            </a:xfrm>
            <a:custGeom>
              <a:avLst/>
              <a:gdLst>
                <a:gd name="T0" fmla="*/ 0 w 135"/>
                <a:gd name="T1" fmla="*/ 0 h 177"/>
                <a:gd name="T2" fmla="*/ 135 w 135"/>
                <a:gd name="T3" fmla="*/ 177 h 177"/>
              </a:gdLst>
              <a:ahLst/>
              <a:cxnLst>
                <a:cxn ang="0">
                  <a:pos x="0" y="177"/>
                </a:cxn>
                <a:cxn ang="0">
                  <a:pos x="135" y="174"/>
                </a:cxn>
                <a:cxn ang="0">
                  <a:pos x="132" y="0"/>
                </a:cxn>
              </a:cxnLst>
              <a:rect l="T0" t="T1" r="T2" b="T3"/>
              <a:pathLst>
                <a:path w="135" h="177" extrusionOk="0">
                  <a:moveTo>
                    <a:pt x="0" y="177"/>
                  </a:moveTo>
                  <a:lnTo>
                    <a:pt x="135" y="174"/>
                  </a:lnTo>
                  <a:lnTo>
                    <a:pt x="132" y="0"/>
                  </a:lnTo>
                </a:path>
              </a:pathLst>
            </a:custGeom>
            <a:noFill/>
            <a:ln w="25400" cap="flat">
              <a:solidFill>
                <a:srgbClr val="0066FF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/>
            <a:lstStyle/>
            <a:p>
              <a:endParaRPr lang="de-DE"/>
            </a:p>
          </p:txBody>
        </p:sp>
        <p:sp>
          <p:nvSpPr>
            <p:cNvPr id="49177" name="Shape 624"/>
            <p:cNvSpPr>
              <a:spLocks noChangeArrowheads="1"/>
            </p:cNvSpPr>
            <p:nvPr/>
          </p:nvSpPr>
          <p:spPr bwMode="auto">
            <a:xfrm>
              <a:off x="1535" y="3679"/>
              <a:ext cx="137" cy="137"/>
            </a:xfrm>
            <a:prstGeom prst="ellipse">
              <a:avLst/>
            </a:prstGeom>
            <a:solidFill>
              <a:srgbClr val="FFFF99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lIns="91425" tIns="45700" rIns="91425" bIns="45700" anchor="ctr"/>
            <a:lstStyle/>
            <a:p>
              <a:pPr algn="ctr">
                <a:buClr>
                  <a:srgbClr val="000000"/>
                </a:buClr>
                <a:buSzPct val="25000"/>
                <a:buFont typeface="Noto Symbol"/>
                <a:buNone/>
              </a:pPr>
              <a:r>
                <a:rPr lang="en-US" sz="1200">
                  <a:sym typeface="Arial" charset="0"/>
                </a:rPr>
                <a:t>V</a:t>
              </a:r>
            </a:p>
          </p:txBody>
        </p:sp>
      </p:grpSp>
      <p:grpSp>
        <p:nvGrpSpPr>
          <p:cNvPr id="49178" name="Shape 625"/>
          <p:cNvGrpSpPr>
            <a:grpSpLocks/>
          </p:cNvGrpSpPr>
          <p:nvPr/>
        </p:nvGrpSpPr>
        <p:grpSpPr bwMode="auto">
          <a:xfrm>
            <a:off x="6677025" y="5684838"/>
            <a:ext cx="341313" cy="382587"/>
            <a:chOff x="1472" y="3575"/>
            <a:chExt cx="199" cy="241"/>
          </a:xfrm>
        </p:grpSpPr>
        <p:sp>
          <p:nvSpPr>
            <p:cNvPr id="49179" name="Shape 626"/>
            <p:cNvSpPr>
              <a:spLocks/>
            </p:cNvSpPr>
            <p:nvPr/>
          </p:nvSpPr>
          <p:spPr bwMode="auto">
            <a:xfrm>
              <a:off x="1472" y="3575"/>
              <a:ext cx="134" cy="176"/>
            </a:xfrm>
            <a:custGeom>
              <a:avLst/>
              <a:gdLst>
                <a:gd name="T0" fmla="*/ 0 w 135"/>
                <a:gd name="T1" fmla="*/ 0 h 177"/>
                <a:gd name="T2" fmla="*/ 135 w 135"/>
                <a:gd name="T3" fmla="*/ 177 h 177"/>
              </a:gdLst>
              <a:ahLst/>
              <a:cxnLst>
                <a:cxn ang="0">
                  <a:pos x="0" y="177"/>
                </a:cxn>
                <a:cxn ang="0">
                  <a:pos x="135" y="174"/>
                </a:cxn>
                <a:cxn ang="0">
                  <a:pos x="132" y="0"/>
                </a:cxn>
              </a:cxnLst>
              <a:rect l="T0" t="T1" r="T2" b="T3"/>
              <a:pathLst>
                <a:path w="135" h="177" extrusionOk="0">
                  <a:moveTo>
                    <a:pt x="0" y="177"/>
                  </a:moveTo>
                  <a:lnTo>
                    <a:pt x="135" y="174"/>
                  </a:lnTo>
                  <a:lnTo>
                    <a:pt x="132" y="0"/>
                  </a:lnTo>
                </a:path>
              </a:pathLst>
            </a:custGeom>
            <a:noFill/>
            <a:ln w="25400" cap="flat">
              <a:solidFill>
                <a:srgbClr val="0066FF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/>
            <a:lstStyle/>
            <a:p>
              <a:endParaRPr lang="de-DE"/>
            </a:p>
          </p:txBody>
        </p:sp>
        <p:sp>
          <p:nvSpPr>
            <p:cNvPr id="49180" name="Shape 627"/>
            <p:cNvSpPr>
              <a:spLocks noChangeArrowheads="1"/>
            </p:cNvSpPr>
            <p:nvPr/>
          </p:nvSpPr>
          <p:spPr bwMode="auto">
            <a:xfrm>
              <a:off x="1535" y="3679"/>
              <a:ext cx="137" cy="137"/>
            </a:xfrm>
            <a:prstGeom prst="ellipse">
              <a:avLst/>
            </a:prstGeom>
            <a:solidFill>
              <a:srgbClr val="FFFF99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lIns="91425" tIns="45700" rIns="91425" bIns="45700" anchor="ctr"/>
            <a:lstStyle/>
            <a:p>
              <a:pPr algn="ctr">
                <a:buClr>
                  <a:srgbClr val="000000"/>
                </a:buClr>
                <a:buSzPct val="25000"/>
                <a:buFont typeface="Noto Symbol"/>
                <a:buNone/>
              </a:pPr>
              <a:r>
                <a:rPr lang="en-US" sz="1200">
                  <a:sym typeface="Arial" charset="0"/>
                </a:rPr>
                <a:t>V</a:t>
              </a:r>
            </a:p>
          </p:txBody>
        </p:sp>
      </p:grpSp>
      <p:sp>
        <p:nvSpPr>
          <p:cNvPr id="30" name="Footer Placeholder 29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B578A968-A91A-4EF8-A753-740ED99E3E3C}" type="slidenum">
              <a:rPr lang="en-US" sz="800"/>
              <a:pPr algn="r"/>
              <a:t>28</a:t>
            </a:fld>
            <a:endParaRPr lang="en-US" sz="800"/>
          </a:p>
        </p:txBody>
      </p:sp>
      <p:graphicFrame>
        <p:nvGraphicFramePr>
          <p:cNvPr id="51215" name="Group 15"/>
          <p:cNvGraphicFramePr>
            <a:graphicFrameLocks noGrp="1"/>
          </p:cNvGraphicFramePr>
          <p:nvPr/>
        </p:nvGraphicFramePr>
        <p:xfrm>
          <a:off x="604838" y="1254125"/>
          <a:ext cx="8785225" cy="5068888"/>
        </p:xfrm>
        <a:graphic>
          <a:graphicData uri="http://schemas.openxmlformats.org/drawingml/2006/table">
            <a:tbl>
              <a:tblPr/>
              <a:tblGrid>
                <a:gridCol w="4473575"/>
                <a:gridCol w="4311650"/>
              </a:tblGrid>
              <a:tr h="50688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25000"/>
                        <a:buFont typeface="Times New Roman" pitchFamily="18" charset="0"/>
                        <a:buNone/>
                        <a:tabLst/>
                      </a:pPr>
                      <a:r>
                        <a:rPr kumimoji="0" lang="en-US" sz="1800" b="1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Low clinker bed (&lt; 500 mm)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963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Arial" charset="0"/>
                        <a:buChar char="•"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Limited air retention time in clinker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Arial" charset="0"/>
                        <a:buChar char="•"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Short clinker retention time in cooler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Arial" charset="0"/>
                        <a:buChar char="•"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Short cooling time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Arial" charset="0"/>
                        <a:buChar char="•"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Low heat transfer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Arial" charset="0"/>
                        <a:buChar char="•"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Risk of grate plate overheating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Arial" charset="0"/>
                        <a:buChar char="•"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High clinker exit temperature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Arial" charset="0"/>
                        <a:buChar char="•"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Low secondary air temperature</a:t>
                      </a:r>
                      <a:b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</a:b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Arial" charset="0"/>
                        <a:buChar char="•"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Limited heat recuperation </a:t>
                      </a:r>
                      <a:b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</a:b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   and efficiency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Arial" charset="0"/>
                        <a:buChar char="•"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Frequent equipment overheating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900"/>
                        </a:spcBef>
                        <a:spcAft>
                          <a:spcPts val="538"/>
                        </a:spcAft>
                        <a:buClr>
                          <a:schemeClr val="accent1"/>
                        </a:buClr>
                        <a:buSzTx/>
                        <a:buFont typeface="Arial" charset="0"/>
                        <a:buChar char="•"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High clinker temperature</a:t>
                      </a:r>
                    </a:p>
                  </a:txBody>
                  <a:tcPr marL="96900" marR="96900" marT="45725" marB="45725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12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25000"/>
                        <a:buFont typeface="Times New Roman" pitchFamily="18" charset="0"/>
                        <a:buNone/>
                        <a:tabLst/>
                      </a:pPr>
                      <a:r>
                        <a:rPr kumimoji="0" lang="en-US" sz="1800" b="1" i="0" u="sng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High clinker bed (&gt; 600 mm)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963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Noto Symbol"/>
                        <a:buChar char="➔"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Higher air retention time in  clinker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Noto Symbol"/>
                        <a:buChar char="➔"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Long clinker retention time in cooler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Noto Symbol"/>
                        <a:buChar char="➔"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Increased cooling time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Noto Symbol"/>
                        <a:buChar char="➔"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Improved heat transfer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Noto Symbol"/>
                        <a:buChar char="➔"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Best protection for grate plates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Noto Symbol"/>
                        <a:buChar char="➔"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Lower clinker exit temperature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Noto Symbol"/>
                        <a:buChar char="➔"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Higher secondary air temperature</a:t>
                      </a:r>
                      <a:b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</a:br>
                      <a:endParaRPr kumimoji="0" lang="en-US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Noto Symbol"/>
                        <a:buChar char="➔"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Increased heat recuperation</a:t>
                      </a:r>
                      <a:b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</a:b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   and efficiency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Noto Symbol"/>
                        <a:buChar char="➔"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Increased cooler availability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900"/>
                        </a:spcBef>
                        <a:spcAft>
                          <a:spcPts val="538"/>
                        </a:spcAft>
                        <a:buClr>
                          <a:schemeClr val="accent1"/>
                        </a:buClr>
                        <a:buSzTx/>
                        <a:buFont typeface="Noto Symbol"/>
                        <a:buChar char="➔"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 Low clinker temperature</a:t>
                      </a:r>
                    </a:p>
                  </a:txBody>
                  <a:tcPr marL="96900" marR="96900" marT="45725" marB="45725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1211" name="Shape 633"/>
          <p:cNvSpPr txBox="1">
            <a:spLocks/>
          </p:cNvSpPr>
          <p:nvPr/>
        </p:nvSpPr>
        <p:spPr bwMode="auto">
          <a:xfrm>
            <a:off x="561975" y="303213"/>
            <a:ext cx="8774113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Clinker Bed Depth</a:t>
            </a:r>
          </a:p>
        </p:txBody>
      </p:sp>
      <p:sp>
        <p:nvSpPr>
          <p:cNvPr id="51212" name="Shape 634"/>
          <p:cNvSpPr>
            <a:spLocks noChangeArrowheads="1"/>
          </p:cNvSpPr>
          <p:nvPr/>
        </p:nvSpPr>
        <p:spPr bwMode="auto">
          <a:xfrm>
            <a:off x="5068888" y="4630738"/>
            <a:ext cx="3960812" cy="1657350"/>
          </a:xfrm>
          <a:prstGeom prst="rect">
            <a:avLst/>
          </a:prstGeom>
          <a:noFill/>
          <a:ln w="50800">
            <a:solidFill>
              <a:srgbClr val="FF0000"/>
            </a:solidFill>
            <a:miter lim="800000"/>
            <a:headEnd/>
            <a:tailEnd/>
          </a:ln>
        </p:spPr>
        <p:txBody>
          <a:bodyPr lIns="91425" tIns="45700" rIns="91425" bIns="45700" anchor="ctr"/>
          <a:lstStyle/>
          <a:p>
            <a:pPr algn="ctr">
              <a:buClr>
                <a:srgbClr val="000000"/>
              </a:buClr>
              <a:buFont typeface="Noto Symbol"/>
              <a:buNone/>
            </a:pPr>
            <a:endParaRPr lang="de-CH">
              <a:solidFill>
                <a:srgbClr val="000000"/>
              </a:solidFill>
              <a:sym typeface="Arial" charset="0"/>
            </a:endParaRPr>
          </a:p>
        </p:txBody>
      </p:sp>
      <p:sp>
        <p:nvSpPr>
          <p:cNvPr id="51213" name="Shape 635"/>
          <p:cNvSpPr>
            <a:spLocks noChangeArrowheads="1"/>
          </p:cNvSpPr>
          <p:nvPr/>
        </p:nvSpPr>
        <p:spPr bwMode="auto">
          <a:xfrm>
            <a:off x="604838" y="4630738"/>
            <a:ext cx="3960812" cy="1657350"/>
          </a:xfrm>
          <a:prstGeom prst="rect">
            <a:avLst/>
          </a:prstGeom>
          <a:noFill/>
          <a:ln w="50800">
            <a:solidFill>
              <a:srgbClr val="FF0000"/>
            </a:solidFill>
            <a:miter lim="800000"/>
            <a:headEnd/>
            <a:tailEnd/>
          </a:ln>
        </p:spPr>
        <p:txBody>
          <a:bodyPr lIns="91425" tIns="45700" rIns="91425" bIns="45700" anchor="ctr"/>
          <a:lstStyle/>
          <a:p>
            <a:pPr algn="ctr">
              <a:buClr>
                <a:srgbClr val="000000"/>
              </a:buClr>
              <a:buFont typeface="Noto Symbol"/>
              <a:buNone/>
            </a:pPr>
            <a:endParaRPr lang="de-CH">
              <a:solidFill>
                <a:srgbClr val="000000"/>
              </a:solidFill>
              <a:sym typeface="Arial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BBDA9F43-0854-408B-9356-C11D72701547}" type="slidenum">
              <a:rPr lang="en-US" sz="800"/>
              <a:pPr algn="r"/>
              <a:t>29</a:t>
            </a:fld>
            <a:endParaRPr lang="en-US" sz="800"/>
          </a:p>
        </p:txBody>
      </p:sp>
      <p:sp>
        <p:nvSpPr>
          <p:cNvPr id="50179" name="Shape 641"/>
          <p:cNvSpPr txBox="1">
            <a:spLocks/>
          </p:cNvSpPr>
          <p:nvPr/>
        </p:nvSpPr>
        <p:spPr bwMode="auto">
          <a:xfrm>
            <a:off x="574675" y="1295400"/>
            <a:ext cx="8785225" cy="5113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marL="269875" indent="-269875">
              <a:lnSpc>
                <a:spcPct val="90000"/>
              </a:lnSpc>
              <a:spcBef>
                <a:spcPts val="1200"/>
              </a:spcBef>
              <a:buClr>
                <a:srgbClr val="FF1100"/>
              </a:buClr>
              <a:buSzPct val="25000"/>
              <a:buFont typeface="Times New Roman" pitchFamily="18" charset="0"/>
              <a:buNone/>
            </a:pPr>
            <a:r>
              <a:rPr lang="en-US" sz="2000" b="1"/>
              <a:t>General</a:t>
            </a:r>
          </a:p>
          <a:p>
            <a:pPr marL="269875" indent="-269875">
              <a:lnSpc>
                <a:spcPct val="90000"/>
              </a:lnSpc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/>
              <a:t>Change raw mix for lower liquid phase</a:t>
            </a:r>
          </a:p>
          <a:p>
            <a:pPr marL="269875" indent="-269875">
              <a:lnSpc>
                <a:spcPct val="90000"/>
              </a:lnSpc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/>
              <a:t>Move burner deeper in kiln</a:t>
            </a:r>
            <a:br>
              <a:rPr lang="en-US" sz="2000"/>
            </a:br>
            <a:r>
              <a:rPr lang="en-US" sz="2000"/>
              <a:t>→ lower clinker temperature at cooler inlet</a:t>
            </a:r>
          </a:p>
          <a:p>
            <a:pPr marL="269875" indent="-269875">
              <a:lnSpc>
                <a:spcPct val="90000"/>
              </a:lnSpc>
              <a:spcBef>
                <a:spcPts val="575"/>
              </a:spcBef>
              <a:buClr>
                <a:srgbClr val="FF1100"/>
              </a:buClr>
              <a:buSzPct val="25000"/>
              <a:buFont typeface="Times New Roman" pitchFamily="18" charset="0"/>
              <a:buNone/>
            </a:pPr>
            <a:r>
              <a:rPr lang="en-US" sz="2000" b="1"/>
              <a:t>Static Inlet</a:t>
            </a:r>
          </a:p>
          <a:p>
            <a:pPr marL="269875" indent="-269875">
              <a:lnSpc>
                <a:spcPct val="90000"/>
              </a:lnSpc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/>
              <a:t>Optimize “horse shoe” of static cooler inlet</a:t>
            </a:r>
          </a:p>
          <a:p>
            <a:pPr marL="269875" indent="-269875">
              <a:lnSpc>
                <a:spcPct val="90000"/>
              </a:lnSpc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/>
              <a:t>Optimize air blaster nozzles location</a:t>
            </a:r>
          </a:p>
          <a:p>
            <a:pPr marL="534988" lvl="1" indent="-268288">
              <a:lnSpc>
                <a:spcPct val="90000"/>
              </a:lnSpc>
              <a:spcBef>
                <a:spcPts val="25"/>
              </a:spcBef>
              <a:buClr>
                <a:srgbClr val="FF1100"/>
              </a:buClr>
              <a:buSzPct val="60000"/>
              <a:buFont typeface="Noto Symbol"/>
              <a:buChar char=""/>
            </a:pPr>
            <a:r>
              <a:rPr lang="en-US" sz="2000"/>
              <a:t>through cooler walls</a:t>
            </a:r>
          </a:p>
          <a:p>
            <a:pPr marL="534988" lvl="1" indent="-268288">
              <a:lnSpc>
                <a:spcPct val="90000"/>
              </a:lnSpc>
              <a:spcBef>
                <a:spcPts val="25"/>
              </a:spcBef>
              <a:buClr>
                <a:srgbClr val="FF1100"/>
              </a:buClr>
              <a:buSzPct val="60000"/>
              <a:buFont typeface="Noto Symbol"/>
              <a:buChar char=""/>
            </a:pPr>
            <a:r>
              <a:rPr lang="en-US" sz="2000"/>
              <a:t>from within grate (Polysius &amp; FLS) </a:t>
            </a:r>
          </a:p>
          <a:p>
            <a:pPr marL="269875" indent="-269875">
              <a:lnSpc>
                <a:spcPct val="90000"/>
              </a:lnSpc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 b="1"/>
              <a:t>Air blaster operation (sequence)</a:t>
            </a:r>
          </a:p>
          <a:p>
            <a:pPr marL="269875" indent="-269875">
              <a:lnSpc>
                <a:spcPct val="90000"/>
              </a:lnSpc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/>
              <a:t>Increase specific aeration of cooler inlet</a:t>
            </a:r>
          </a:p>
          <a:p>
            <a:pPr marL="269875" indent="-269875">
              <a:lnSpc>
                <a:spcPct val="90000"/>
              </a:lnSpc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/>
              <a:t>Manual removal of snowman</a:t>
            </a:r>
          </a:p>
        </p:txBody>
      </p:sp>
      <p:sp>
        <p:nvSpPr>
          <p:cNvPr id="50180" name="Shape 642"/>
          <p:cNvSpPr txBox="1">
            <a:spLocks/>
          </p:cNvSpPr>
          <p:nvPr/>
        </p:nvSpPr>
        <p:spPr bwMode="auto">
          <a:xfrm>
            <a:off x="560388" y="285750"/>
            <a:ext cx="8774112" cy="792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Measures to Fight Snowman Formation</a:t>
            </a:r>
          </a:p>
        </p:txBody>
      </p:sp>
      <p:sp>
        <p:nvSpPr>
          <p:cNvPr id="643" name="Shape 643"/>
          <p:cNvSpPr>
            <a:spLocks noChangeArrowheads="1"/>
          </p:cNvSpPr>
          <p:nvPr/>
        </p:nvSpPr>
        <p:spPr bwMode="auto">
          <a:xfrm>
            <a:off x="760413" y="4521200"/>
            <a:ext cx="4608512" cy="396875"/>
          </a:xfrm>
          <a:prstGeom prst="rect">
            <a:avLst/>
          </a:prstGeom>
          <a:noFill/>
          <a:ln w="22225">
            <a:solidFill>
              <a:schemeClr val="accent2"/>
            </a:solidFill>
            <a:miter lim="800000"/>
            <a:headEnd/>
            <a:tailEnd/>
          </a:ln>
        </p:spPr>
        <p:txBody>
          <a:bodyPr lIns="91425" tIns="45700" rIns="91425" bIns="45700" anchor="ctr"/>
          <a:lstStyle/>
          <a:p>
            <a:pPr algn="ctr">
              <a:buClr>
                <a:srgbClr val="000000"/>
              </a:buClr>
              <a:buFont typeface="Noto Symbol"/>
              <a:buNone/>
            </a:pPr>
            <a:endParaRPr lang="de-CH" sz="2000">
              <a:solidFill>
                <a:srgbClr val="000000"/>
              </a:solidFill>
              <a:sym typeface="Arial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C2C73674-899B-4B6D-8104-05E78896C999}" type="slidenum">
              <a:rPr lang="en-US" sz="800"/>
              <a:pPr algn="r"/>
              <a:t>3</a:t>
            </a:fld>
            <a:endParaRPr lang="en-US" sz="800"/>
          </a:p>
        </p:txBody>
      </p:sp>
      <p:pic>
        <p:nvPicPr>
          <p:cNvPr id="18434" name="Shape 106"/>
          <p:cNvPicPr preferRelativeResize="0"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92188" y="1268413"/>
            <a:ext cx="6597650" cy="441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435" name="Shape 107"/>
          <p:cNvSpPr>
            <a:spLocks noChangeArrowheads="1"/>
          </p:cNvSpPr>
          <p:nvPr/>
        </p:nvSpPr>
        <p:spPr bwMode="auto">
          <a:xfrm>
            <a:off x="5876925" y="4113213"/>
            <a:ext cx="2138363" cy="1455737"/>
          </a:xfrm>
          <a:prstGeom prst="ellipse">
            <a:avLst/>
          </a:prstGeom>
          <a:solidFill>
            <a:schemeClr val="bg1">
              <a:alpha val="0"/>
            </a:schemeClr>
          </a:solidFill>
          <a:ln w="25400">
            <a:solidFill>
              <a:schemeClr val="accent2"/>
            </a:solidFill>
            <a:round/>
            <a:headEnd/>
            <a:tailEnd/>
          </a:ln>
        </p:spPr>
        <p:txBody>
          <a:bodyPr lIns="91425" tIns="45700" rIns="91425" bIns="45700" anchor="ctr"/>
          <a:lstStyle/>
          <a:p>
            <a:pPr algn="ctr">
              <a:buClr>
                <a:srgbClr val="000000"/>
              </a:buClr>
              <a:buFont typeface="Noto Symbol"/>
              <a:buNone/>
            </a:pPr>
            <a:endParaRPr lang="de-CH" sz="2200">
              <a:solidFill>
                <a:srgbClr val="000000"/>
              </a:solidFill>
              <a:sym typeface="Arial" charset="0"/>
            </a:endParaRPr>
          </a:p>
        </p:txBody>
      </p:sp>
      <p:sp>
        <p:nvSpPr>
          <p:cNvPr id="18436" name="Shape 108"/>
          <p:cNvSpPr>
            <a:spLocks noChangeArrowheads="1"/>
          </p:cNvSpPr>
          <p:nvPr/>
        </p:nvSpPr>
        <p:spPr bwMode="auto">
          <a:xfrm>
            <a:off x="6305550" y="5694363"/>
            <a:ext cx="925513" cy="463550"/>
          </a:xfrm>
          <a:prstGeom prst="upArrow">
            <a:avLst>
              <a:gd name="adj1" fmla="val 50000"/>
              <a:gd name="adj2" fmla="val 45352"/>
            </a:avLst>
          </a:prstGeom>
          <a:solidFill>
            <a:srgbClr val="006982"/>
          </a:solidFill>
          <a:ln w="9525">
            <a:noFill/>
            <a:miter lim="800000"/>
            <a:headEnd/>
            <a:tailEnd/>
          </a:ln>
        </p:spPr>
        <p:txBody>
          <a:bodyPr lIns="91425" tIns="45700" rIns="91425" bIns="45700" anchor="ctr"/>
          <a:lstStyle/>
          <a:p>
            <a:pPr algn="ctr">
              <a:buClr>
                <a:srgbClr val="000000"/>
              </a:buClr>
              <a:buFont typeface="Noto Symbol"/>
              <a:buNone/>
            </a:pPr>
            <a:endParaRPr lang="de-CH" sz="2200">
              <a:solidFill>
                <a:srgbClr val="000000"/>
              </a:solidFill>
              <a:sym typeface="Arial" charset="0"/>
            </a:endParaRPr>
          </a:p>
        </p:txBody>
      </p:sp>
      <p:sp>
        <p:nvSpPr>
          <p:cNvPr id="18437" name="Shape 109"/>
          <p:cNvSpPr>
            <a:spLocks noChangeArrowheads="1"/>
          </p:cNvSpPr>
          <p:nvPr/>
        </p:nvSpPr>
        <p:spPr bwMode="auto">
          <a:xfrm rot="10800000">
            <a:off x="7212013" y="5494338"/>
            <a:ext cx="714375" cy="465137"/>
          </a:xfrm>
          <a:prstGeom prst="upArrow">
            <a:avLst>
              <a:gd name="adj1" fmla="val 50000"/>
              <a:gd name="adj2" fmla="val 41282"/>
            </a:avLst>
          </a:prstGeom>
          <a:solidFill>
            <a:schemeClr val="accent2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rot="10800000" lIns="91425" tIns="45700" rIns="91425" bIns="45700" anchor="ctr"/>
          <a:lstStyle/>
          <a:p>
            <a:pPr algn="ctr">
              <a:buClr>
                <a:srgbClr val="000000"/>
              </a:buClr>
              <a:buFont typeface="Noto Symbol"/>
              <a:buNone/>
            </a:pPr>
            <a:endParaRPr lang="de-CH" sz="2200">
              <a:solidFill>
                <a:srgbClr val="000000"/>
              </a:solidFill>
              <a:sym typeface="Arial" charset="0"/>
            </a:endParaRPr>
          </a:p>
        </p:txBody>
      </p:sp>
      <p:sp>
        <p:nvSpPr>
          <p:cNvPr id="18438" name="Shape 110"/>
          <p:cNvSpPr txBox="1">
            <a:spLocks noChangeArrowheads="1"/>
          </p:cNvSpPr>
          <p:nvPr/>
        </p:nvSpPr>
        <p:spPr bwMode="auto">
          <a:xfrm>
            <a:off x="7756525" y="5441950"/>
            <a:ext cx="1228725" cy="363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00" rIns="91425" bIns="45700"/>
          <a:lstStyle/>
          <a:p>
            <a:pPr algn="ctr">
              <a:buClr>
                <a:srgbClr val="FF1100"/>
              </a:buClr>
              <a:buSzPct val="25000"/>
              <a:buFont typeface="Noto Symbol"/>
              <a:buNone/>
            </a:pPr>
            <a:r>
              <a:rPr lang="en-US" sz="2200">
                <a:solidFill>
                  <a:srgbClr val="FF1100"/>
                </a:solidFill>
                <a:sym typeface="Arial" charset="0"/>
              </a:rPr>
              <a:t>Clinker</a:t>
            </a:r>
          </a:p>
        </p:txBody>
      </p:sp>
      <p:sp>
        <p:nvSpPr>
          <p:cNvPr id="18439" name="Shape 111"/>
          <p:cNvSpPr txBox="1">
            <a:spLocks noChangeArrowheads="1"/>
          </p:cNvSpPr>
          <p:nvPr/>
        </p:nvSpPr>
        <p:spPr bwMode="auto">
          <a:xfrm>
            <a:off x="5722938" y="5740400"/>
            <a:ext cx="525462" cy="395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00" rIns="91425" bIns="45700"/>
          <a:lstStyle/>
          <a:p>
            <a:pPr algn="ctr">
              <a:buClr>
                <a:schemeClr val="accent2"/>
              </a:buClr>
              <a:buSzPct val="25000"/>
              <a:buFont typeface="Noto Symbol"/>
              <a:buNone/>
            </a:pPr>
            <a:r>
              <a:rPr lang="en-US" sz="2200">
                <a:solidFill>
                  <a:srgbClr val="006982"/>
                </a:solidFill>
                <a:sym typeface="Arial" charset="0"/>
              </a:rPr>
              <a:t>Air</a:t>
            </a:r>
          </a:p>
        </p:txBody>
      </p:sp>
      <p:sp>
        <p:nvSpPr>
          <p:cNvPr id="18440" name="Shape 105"/>
          <p:cNvSpPr txBox="1">
            <a:spLocks/>
          </p:cNvSpPr>
          <p:nvPr/>
        </p:nvSpPr>
        <p:spPr bwMode="auto">
          <a:xfrm>
            <a:off x="560388" y="315913"/>
            <a:ext cx="877411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Clinker cooler performance is decisive for pyroprocess!</a:t>
            </a: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CD53EC73-FAA8-44B4-98D4-056C686A8BC0}" type="slidenum">
              <a:rPr lang="en-US" sz="800"/>
              <a:pPr algn="r"/>
              <a:t>4</a:t>
            </a:fld>
            <a:endParaRPr lang="en-US" sz="800"/>
          </a:p>
        </p:txBody>
      </p:sp>
      <p:sp>
        <p:nvSpPr>
          <p:cNvPr id="118" name="Shape 118"/>
          <p:cNvSpPr>
            <a:spLocks noChangeArrowheads="1"/>
          </p:cNvSpPr>
          <p:nvPr/>
        </p:nvSpPr>
        <p:spPr bwMode="auto">
          <a:xfrm>
            <a:off x="655638" y="3357563"/>
            <a:ext cx="6913562" cy="2903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00" rIns="91425" bIns="45700"/>
          <a:lstStyle/>
          <a:p>
            <a:pPr marL="290513" indent="-290513">
              <a:lnSpc>
                <a:spcPct val="90000"/>
              </a:lnSpc>
              <a:buClr>
                <a:srgbClr val="000000"/>
              </a:buClr>
              <a:buSzPct val="25000"/>
              <a:buFont typeface="Times New Roman" pitchFamily="18" charset="0"/>
              <a:buNone/>
            </a:pPr>
            <a:r>
              <a:rPr lang="en-US" sz="2400">
                <a:sym typeface="Arial" charset="0"/>
              </a:rPr>
              <a:t>Approach to achieve this:</a:t>
            </a:r>
          </a:p>
          <a:p>
            <a:pPr marL="290513" indent="-290513">
              <a:lnSpc>
                <a:spcPct val="90000"/>
              </a:lnSpc>
              <a:buClr>
                <a:schemeClr val="accent1"/>
              </a:buClr>
              <a:buSzPct val="100000"/>
              <a:buFontTx/>
              <a:buChar char="•"/>
            </a:pPr>
            <a:r>
              <a:rPr lang="en-US" sz="2400">
                <a:sym typeface="Arial" charset="0"/>
              </a:rPr>
              <a:t>Hot clinker is exposed to a stream of cold air for a certain period of time (= residence time)</a:t>
            </a:r>
          </a:p>
          <a:p>
            <a:pPr marL="290513" indent="-290513">
              <a:lnSpc>
                <a:spcPct val="90000"/>
              </a:lnSpc>
              <a:buClr>
                <a:schemeClr val="accent1"/>
              </a:buClr>
              <a:buSzPct val="100000"/>
              <a:buFontTx/>
              <a:buChar char="•"/>
            </a:pPr>
            <a:r>
              <a:rPr lang="en-US" sz="2400">
                <a:sym typeface="Arial" charset="0"/>
              </a:rPr>
              <a:t>The generated hot air is used for combustion or material drying</a:t>
            </a:r>
          </a:p>
          <a:p>
            <a:pPr marL="290513" indent="-290513">
              <a:lnSpc>
                <a:spcPct val="90000"/>
              </a:lnSpc>
              <a:buClr>
                <a:schemeClr val="accent1"/>
              </a:buClr>
              <a:buSzPct val="100000"/>
              <a:buFontTx/>
              <a:buChar char="•"/>
            </a:pPr>
            <a:r>
              <a:rPr lang="en-US" sz="2400">
                <a:sym typeface="Arial" charset="0"/>
              </a:rPr>
              <a:t>The clinker is conveyed at a controlled speed </a:t>
            </a:r>
          </a:p>
          <a:p>
            <a:pPr marL="290513" indent="-290513">
              <a:lnSpc>
                <a:spcPct val="90000"/>
              </a:lnSpc>
              <a:buClr>
                <a:schemeClr val="accent1"/>
              </a:buClr>
              <a:buSzPct val="100000"/>
              <a:buFontTx/>
              <a:buChar char="•"/>
            </a:pPr>
            <a:r>
              <a:rPr lang="en-US" sz="2400">
                <a:sym typeface="Arial" charset="0"/>
              </a:rPr>
              <a:t>The cooler is tight for clinker and air</a:t>
            </a:r>
          </a:p>
        </p:txBody>
      </p:sp>
      <p:sp>
        <p:nvSpPr>
          <p:cNvPr id="119" name="Shape 119"/>
          <p:cNvSpPr txBox="1">
            <a:spLocks noChangeArrowheads="1"/>
          </p:cNvSpPr>
          <p:nvPr/>
        </p:nvSpPr>
        <p:spPr bwMode="auto">
          <a:xfrm>
            <a:off x="585788" y="1268413"/>
            <a:ext cx="7772400" cy="1817687"/>
          </a:xfrm>
          <a:prstGeom prst="rect">
            <a:avLst/>
          </a:prstGeom>
          <a:noFill/>
          <a:ln w="31750">
            <a:solidFill>
              <a:schemeClr val="accent2"/>
            </a:solidFill>
            <a:miter lim="800000"/>
            <a:headEnd/>
            <a:tailEnd/>
          </a:ln>
        </p:spPr>
        <p:txBody>
          <a:bodyPr lIns="90000" tIns="46800" rIns="90000" bIns="46800"/>
          <a:lstStyle/>
          <a:p>
            <a:pPr>
              <a:buClr>
                <a:srgbClr val="000000"/>
              </a:buClr>
              <a:buSzPct val="25000"/>
              <a:buFont typeface="Noto Symbol"/>
              <a:buNone/>
            </a:pPr>
            <a:r>
              <a:rPr lang="en-US" sz="2800">
                <a:sym typeface="Arial" charset="0"/>
              </a:rPr>
              <a:t>1) Recuperation of heat</a:t>
            </a:r>
            <a:br>
              <a:rPr lang="en-US" sz="2800">
                <a:sym typeface="Arial" charset="0"/>
              </a:rPr>
            </a:br>
            <a:r>
              <a:rPr lang="en-US" sz="2800">
                <a:sym typeface="Arial" charset="0"/>
              </a:rPr>
              <a:t>    = </a:t>
            </a:r>
            <a:r>
              <a:rPr lang="en-US" sz="2400">
                <a:sym typeface="Arial" charset="0"/>
              </a:rPr>
              <a:t>Return heat from hot clinker back to process</a:t>
            </a:r>
          </a:p>
          <a:p>
            <a:pPr>
              <a:buClr>
                <a:srgbClr val="000000"/>
              </a:buClr>
              <a:buSzPct val="25000"/>
              <a:buFont typeface="Noto Symbol"/>
              <a:buNone/>
            </a:pPr>
            <a:r>
              <a:rPr lang="en-US" sz="2800">
                <a:sym typeface="Arial" charset="0"/>
              </a:rPr>
              <a:t>2) Cooling of clinker </a:t>
            </a:r>
            <a:br>
              <a:rPr lang="en-US" sz="2800">
                <a:sym typeface="Arial" charset="0"/>
              </a:rPr>
            </a:br>
            <a:r>
              <a:rPr lang="en-US" sz="2800">
                <a:sym typeface="Arial" charset="0"/>
              </a:rPr>
              <a:t>    = </a:t>
            </a:r>
            <a:r>
              <a:rPr lang="en-US" sz="2400">
                <a:sym typeface="Arial" charset="0"/>
              </a:rPr>
              <a:t>Reduce temperature of clinker</a:t>
            </a:r>
            <a:r>
              <a:rPr lang="en-US" sz="2800">
                <a:sym typeface="Arial" charset="0"/>
              </a:rPr>
              <a:t> </a:t>
            </a:r>
          </a:p>
        </p:txBody>
      </p:sp>
      <p:sp>
        <p:nvSpPr>
          <p:cNvPr id="19460" name="Shape 116"/>
          <p:cNvSpPr txBox="1">
            <a:spLocks/>
          </p:cNvSpPr>
          <p:nvPr/>
        </p:nvSpPr>
        <p:spPr bwMode="auto">
          <a:xfrm>
            <a:off x="568325" y="590550"/>
            <a:ext cx="8208963" cy="500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Tasks of the Clinker Cooler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Technical Development Program for Process Performance Engineers- SPREAD 2016- Clinker Cooler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1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1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1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1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ChangeArrowheads="1"/>
          </p:cNvSpPr>
          <p:nvPr/>
        </p:nvSpPr>
        <p:spPr bwMode="auto">
          <a:xfrm>
            <a:off x="852488" y="1524000"/>
            <a:ext cx="8153400" cy="1066800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</p:spPr>
        <p:txBody>
          <a:bodyPr lIns="90000" tIns="46800" rIns="90000" bIns="46800" anchor="ctr"/>
          <a:lstStyle/>
          <a:p>
            <a:pPr algn="ctr">
              <a:buClr>
                <a:srgbClr val="000000"/>
              </a:buClr>
              <a:buFont typeface="Noto Symbol"/>
              <a:buNone/>
            </a:pPr>
            <a:endParaRPr lang="de-CH" sz="2200">
              <a:sym typeface="Arial" charset="0"/>
            </a:endParaRPr>
          </a:p>
        </p:txBody>
      </p:sp>
      <p:sp>
        <p:nvSpPr>
          <p:cNvPr id="128" name="Shape 128"/>
          <p:cNvSpPr>
            <a:spLocks noChangeArrowheads="1"/>
          </p:cNvSpPr>
          <p:nvPr/>
        </p:nvSpPr>
        <p:spPr bwMode="auto">
          <a:xfrm>
            <a:off x="852488" y="2914650"/>
            <a:ext cx="8153400" cy="1066800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</p:spPr>
        <p:txBody>
          <a:bodyPr lIns="90000" tIns="46800" rIns="90000" bIns="46800" anchor="ctr"/>
          <a:lstStyle/>
          <a:p>
            <a:pPr algn="ctr">
              <a:buClr>
                <a:srgbClr val="000000"/>
              </a:buClr>
              <a:buFont typeface="Noto Symbol"/>
              <a:buNone/>
            </a:pPr>
            <a:endParaRPr lang="de-CH" sz="2200">
              <a:sym typeface="Arial" charset="0"/>
            </a:endParaRPr>
          </a:p>
        </p:txBody>
      </p:sp>
      <p:sp>
        <p:nvSpPr>
          <p:cNvPr id="129" name="Shape 129"/>
          <p:cNvSpPr>
            <a:spLocks noChangeArrowheads="1"/>
          </p:cNvSpPr>
          <p:nvPr/>
        </p:nvSpPr>
        <p:spPr bwMode="auto">
          <a:xfrm>
            <a:off x="852488" y="4286250"/>
            <a:ext cx="8153400" cy="1603375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  <a:headEnd/>
            <a:tailEnd/>
          </a:ln>
        </p:spPr>
        <p:txBody>
          <a:bodyPr lIns="90000" tIns="46800" rIns="90000" bIns="46800" anchor="ctr"/>
          <a:lstStyle/>
          <a:p>
            <a:pPr algn="ctr">
              <a:buClr>
                <a:srgbClr val="000000"/>
              </a:buClr>
              <a:buFont typeface="Noto Symbol"/>
              <a:buNone/>
            </a:pPr>
            <a:endParaRPr lang="de-CH" sz="2200">
              <a:sym typeface="Arial" charset="0"/>
            </a:endParaRPr>
          </a:p>
        </p:txBody>
      </p:sp>
      <p:sp>
        <p:nvSpPr>
          <p:cNvPr id="52236" name="Shape 124"/>
          <p:cNvSpPr txBox="1">
            <a:spLocks/>
          </p:cNvSpPr>
          <p:nvPr/>
        </p:nvSpPr>
        <p:spPr bwMode="auto">
          <a:xfrm>
            <a:off x="-96838" y="1366838"/>
            <a:ext cx="8785226" cy="5113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marL="269875" indent="-269875">
              <a:lnSpc>
                <a:spcPct val="90000"/>
              </a:lnSpc>
              <a:spcBef>
                <a:spcPts val="1200"/>
              </a:spcBef>
              <a:buClr>
                <a:srgbClr val="FF1100"/>
              </a:buClr>
              <a:buSzPct val="25000"/>
              <a:buFont typeface="Times New Roman" pitchFamily="18" charset="0"/>
              <a:buChar char="•"/>
            </a:pPr>
            <a:r>
              <a:rPr lang="en-US" sz="2000" b="1"/>
              <a:t>	</a:t>
            </a:r>
            <a:br>
              <a:rPr lang="en-US" sz="2000" b="1"/>
            </a:br>
            <a:r>
              <a:rPr lang="en-US" sz="2000" b="1"/>
              <a:t>	   Recuperation</a:t>
            </a:r>
            <a:r>
              <a:rPr lang="en-US" sz="2000"/>
              <a:t> is the recovery of heat contained in the hot clinker 	   (1300 to 1450°C) at the kiln discharge that is returned to the kiln 	    system to be used for the pyro process.</a:t>
            </a:r>
            <a:br>
              <a:rPr lang="en-US" sz="2000"/>
            </a:br>
            <a:endParaRPr lang="en-US" sz="2000"/>
          </a:p>
        </p:txBody>
      </p:sp>
      <p:sp>
        <p:nvSpPr>
          <p:cNvPr id="126" name="Shape 126"/>
          <p:cNvSpPr>
            <a:spLocks noChangeArrowheads="1"/>
          </p:cNvSpPr>
          <p:nvPr/>
        </p:nvSpPr>
        <p:spPr bwMode="auto">
          <a:xfrm>
            <a:off x="633413" y="2962275"/>
            <a:ext cx="8458200" cy="99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00" rIns="91425" bIns="45700"/>
          <a:lstStyle/>
          <a:p>
            <a:pPr marL="290513" indent="-290513">
              <a:lnSpc>
                <a:spcPct val="90000"/>
              </a:lnSpc>
              <a:buClr>
                <a:srgbClr val="000000"/>
              </a:buClr>
              <a:buSzPct val="25000"/>
              <a:buFont typeface="Times New Roman" pitchFamily="18" charset="0"/>
              <a:buNone/>
            </a:pPr>
            <a:r>
              <a:rPr lang="en-US" sz="2000">
                <a:sym typeface="Arial" charset="0"/>
              </a:rPr>
              <a:t>	Combustion air is the total air required for stoichiometric combustion of the fuels in the kiln and the precalciner;</a:t>
            </a:r>
            <a:br>
              <a:rPr lang="en-US" sz="2000">
                <a:sym typeface="Arial" charset="0"/>
              </a:rPr>
            </a:br>
            <a:r>
              <a:rPr lang="en-US" sz="2000">
                <a:sym typeface="Arial" charset="0"/>
              </a:rPr>
              <a:t>i.e. = primary + secondary + tertiary air</a:t>
            </a:r>
          </a:p>
        </p:txBody>
      </p:sp>
      <p:sp>
        <p:nvSpPr>
          <p:cNvPr id="127" name="Shape 127"/>
          <p:cNvSpPr>
            <a:spLocks noChangeArrowheads="1"/>
          </p:cNvSpPr>
          <p:nvPr/>
        </p:nvSpPr>
        <p:spPr bwMode="auto">
          <a:xfrm>
            <a:off x="604838" y="4305300"/>
            <a:ext cx="8458200" cy="155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00" rIns="91425" bIns="45700"/>
          <a:lstStyle/>
          <a:p>
            <a:pPr marL="290513" indent="-290513">
              <a:lnSpc>
                <a:spcPct val="90000"/>
              </a:lnSpc>
              <a:buClr>
                <a:srgbClr val="000000"/>
              </a:buClr>
              <a:buSzPct val="25000"/>
              <a:buFont typeface="Times New Roman" pitchFamily="18" charset="0"/>
              <a:buNone/>
            </a:pPr>
            <a:r>
              <a:rPr lang="en-US" sz="2000">
                <a:sym typeface="Arial" charset="0"/>
              </a:rPr>
              <a:t>	Waste air of (grate) clinker coolers is the cooling air that is in excess of the combustion air and is blown to ambient (via dedusting system).</a:t>
            </a:r>
            <a:br>
              <a:rPr lang="en-US" sz="2000">
                <a:sym typeface="Arial" charset="0"/>
              </a:rPr>
            </a:br>
            <a:r>
              <a:rPr lang="en-US" sz="2000">
                <a:sym typeface="Arial" charset="0"/>
              </a:rPr>
              <a:t>The only purpose of this air is to further cool down the clinker.</a:t>
            </a:r>
            <a:br>
              <a:rPr lang="en-US" sz="2000">
                <a:sym typeface="Arial" charset="0"/>
              </a:rPr>
            </a:br>
            <a:r>
              <a:rPr lang="en-US" sz="2000">
                <a:sym typeface="Arial" charset="0"/>
              </a:rPr>
              <a:t>The heat of this air may be used for material drying or for electricity generation (WHR)</a:t>
            </a:r>
            <a:br>
              <a:rPr lang="en-US" sz="2000">
                <a:sym typeface="Arial" charset="0"/>
              </a:rPr>
            </a:br>
            <a:r>
              <a:rPr lang="en-US" sz="2000">
                <a:sym typeface="Arial" charset="0"/>
              </a:rPr>
              <a:t/>
            </a:r>
            <a:br>
              <a:rPr lang="en-US" sz="2000">
                <a:sym typeface="Arial" charset="0"/>
              </a:rPr>
            </a:br>
            <a:endParaRPr lang="en-US" sz="2000">
              <a:sym typeface="Arial" charset="0"/>
            </a:endParaRPr>
          </a:p>
        </p:txBody>
      </p:sp>
      <p:sp>
        <p:nvSpPr>
          <p:cNvPr id="52239" name="Shape 125"/>
          <p:cNvSpPr txBox="1">
            <a:spLocks/>
          </p:cNvSpPr>
          <p:nvPr/>
        </p:nvSpPr>
        <p:spPr bwMode="auto">
          <a:xfrm>
            <a:off x="560388" y="344488"/>
            <a:ext cx="877411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Definitions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Technical Development Program for Process Performance Engineers- SPREAD 2016- Clinker Cooler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169AA843-ABE6-4B34-843A-9B5EA857D818}" type="slidenum">
              <a:rPr lang="en-US" sz="800"/>
              <a:pPr algn="r"/>
              <a:t>6</a:t>
            </a:fld>
            <a:endParaRPr lang="en-US" sz="800"/>
          </a:p>
        </p:txBody>
      </p:sp>
      <p:sp>
        <p:nvSpPr>
          <p:cNvPr id="20482" name="Shape 135"/>
          <p:cNvSpPr txBox="1">
            <a:spLocks/>
          </p:cNvSpPr>
          <p:nvPr/>
        </p:nvSpPr>
        <p:spPr bwMode="auto">
          <a:xfrm>
            <a:off x="560388" y="257175"/>
            <a:ext cx="8774112" cy="792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Cooler Recuperation Efficiency   </a:t>
            </a:r>
            <a:r>
              <a:rPr lang="en-US" sz="2400" b="1">
                <a:latin typeface="Noto Symbol"/>
                <a:ea typeface="Noto Symbol"/>
                <a:cs typeface="Noto Symbol"/>
                <a:sym typeface="Noto Symbol"/>
              </a:rPr>
              <a:t>η</a:t>
            </a:r>
            <a:r>
              <a:rPr lang="en-US" sz="2400" b="1"/>
              <a:t> </a:t>
            </a:r>
            <a:r>
              <a:rPr lang="en-US" sz="2400" b="1" baseline="-25000"/>
              <a:t>cooler</a:t>
            </a:r>
          </a:p>
        </p:txBody>
      </p:sp>
      <p:cxnSp>
        <p:nvCxnSpPr>
          <p:cNvPr id="20483" name="Shape 136"/>
          <p:cNvCxnSpPr>
            <a:cxnSpLocks noChangeShapeType="1"/>
          </p:cNvCxnSpPr>
          <p:nvPr/>
        </p:nvCxnSpPr>
        <p:spPr bwMode="auto">
          <a:xfrm>
            <a:off x="2286000" y="3724275"/>
            <a:ext cx="2058988" cy="0"/>
          </a:xfrm>
          <a:prstGeom prst="straightConnector1">
            <a:avLst/>
          </a:prstGeom>
          <a:noFill/>
          <a:ln w="9525">
            <a:noFill/>
            <a:round/>
            <a:headEnd/>
            <a:tailEnd/>
          </a:ln>
        </p:spPr>
      </p:cxnSp>
      <p:sp>
        <p:nvSpPr>
          <p:cNvPr id="137" name="Shape 137"/>
          <p:cNvSpPr txBox="1">
            <a:spLocks noChangeArrowheads="1"/>
          </p:cNvSpPr>
          <p:nvPr/>
        </p:nvSpPr>
        <p:spPr bwMode="auto">
          <a:xfrm>
            <a:off x="712788" y="4899025"/>
            <a:ext cx="8408987" cy="976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00" rIns="91425" bIns="45700"/>
          <a:lstStyle/>
          <a:p>
            <a:pPr>
              <a:buClr>
                <a:schemeClr val="accent2"/>
              </a:buClr>
              <a:buSzPct val="25000"/>
              <a:buFont typeface="Noto Symbol"/>
              <a:buNone/>
            </a:pPr>
            <a:r>
              <a:rPr lang="en-US">
                <a:solidFill>
                  <a:srgbClr val="006982"/>
                </a:solidFill>
                <a:sym typeface="Arial" charset="0"/>
              </a:rPr>
              <a:t>Important:</a:t>
            </a:r>
            <a:br>
              <a:rPr lang="en-US">
                <a:solidFill>
                  <a:srgbClr val="006982"/>
                </a:solidFill>
                <a:sym typeface="Arial" charset="0"/>
              </a:rPr>
            </a:br>
            <a:r>
              <a:rPr lang="en-US">
                <a:solidFill>
                  <a:srgbClr val="006982"/>
                </a:solidFill>
                <a:sym typeface="Arial" charset="0"/>
              </a:rPr>
              <a:t>Because the amount of recuperated heat depends on the air flow for combustion, an  </a:t>
            </a:r>
            <a:r>
              <a:rPr lang="en-US" sz="2200">
                <a:solidFill>
                  <a:srgbClr val="006982"/>
                </a:solidFill>
                <a:latin typeface="Noto Symbol"/>
                <a:ea typeface="Noto Symbol"/>
                <a:cs typeface="Noto Symbol"/>
                <a:sym typeface="Noto Symbol"/>
              </a:rPr>
              <a:t>η</a:t>
            </a:r>
            <a:r>
              <a:rPr lang="en-US" sz="2200">
                <a:solidFill>
                  <a:srgbClr val="006982"/>
                </a:solidFill>
                <a:sym typeface="Arial" charset="0"/>
              </a:rPr>
              <a:t> </a:t>
            </a:r>
            <a:r>
              <a:rPr lang="en-US" sz="2200" baseline="-25000">
                <a:solidFill>
                  <a:srgbClr val="006982"/>
                </a:solidFill>
                <a:sym typeface="Arial" charset="0"/>
              </a:rPr>
              <a:t>cooler</a:t>
            </a:r>
            <a:r>
              <a:rPr lang="en-US" sz="2200">
                <a:solidFill>
                  <a:srgbClr val="006982"/>
                </a:solidFill>
                <a:sym typeface="Arial" charset="0"/>
              </a:rPr>
              <a:t> </a:t>
            </a:r>
            <a:r>
              <a:rPr lang="en-US">
                <a:solidFill>
                  <a:srgbClr val="006982"/>
                </a:solidFill>
                <a:sym typeface="Arial" charset="0"/>
              </a:rPr>
              <a:t>is only meaningful, if the system heat consumption is known!</a:t>
            </a:r>
          </a:p>
        </p:txBody>
      </p:sp>
      <p:pic>
        <p:nvPicPr>
          <p:cNvPr id="20485" name="Shape 138"/>
          <p:cNvPicPr preferRelativeResize="0"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9288" y="1081088"/>
            <a:ext cx="7521575" cy="206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486" name="Shape 139"/>
          <p:cNvPicPr preferRelativeResize="0"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31850" y="3302000"/>
            <a:ext cx="8882063" cy="160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Footer Placeholder 8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B120B8FC-E88B-4594-93B8-43A22D32167B}" type="slidenum">
              <a:rPr lang="en-US" sz="800"/>
              <a:pPr algn="r"/>
              <a:t>7</a:t>
            </a:fld>
            <a:endParaRPr lang="en-US" sz="800"/>
          </a:p>
        </p:txBody>
      </p:sp>
      <p:sp>
        <p:nvSpPr>
          <p:cNvPr id="144" name="Shape 144"/>
          <p:cNvSpPr txBox="1">
            <a:spLocks/>
          </p:cNvSpPr>
          <p:nvPr/>
        </p:nvSpPr>
        <p:spPr bwMode="auto">
          <a:xfrm>
            <a:off x="574675" y="1295400"/>
            <a:ext cx="8785225" cy="5113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marL="269875" indent="-269875">
              <a:spcBef>
                <a:spcPts val="1200"/>
              </a:spcBef>
              <a:buClr>
                <a:srgbClr val="FF1100"/>
              </a:buClr>
              <a:buFont typeface="Arial" charset="0"/>
              <a:buChar char="•"/>
            </a:pPr>
            <a:r>
              <a:rPr lang="en-US" sz="2000"/>
              <a:t>Factors influencing recuperation efficiency:</a:t>
            </a:r>
          </a:p>
          <a:p>
            <a:pPr marL="534988" lvl="1" indent="-268288">
              <a:spcBef>
                <a:spcPts val="600"/>
              </a:spcBef>
              <a:buClr>
                <a:srgbClr val="FF1100"/>
              </a:buClr>
              <a:buSzPct val="60000"/>
              <a:buFont typeface="Noto Symbol"/>
              <a:buChar char=""/>
            </a:pPr>
            <a:r>
              <a:rPr lang="en-US" sz="2000"/>
              <a:t>Air flow for combustion (secondary and tertiary air)</a:t>
            </a:r>
            <a:br>
              <a:rPr lang="en-US" sz="2000"/>
            </a:br>
            <a:r>
              <a:rPr lang="en-US" sz="2000"/>
              <a:t>→ determined by system fuel requirement + excess air</a:t>
            </a:r>
          </a:p>
          <a:p>
            <a:pPr marL="534988" lvl="1" indent="-268288">
              <a:spcBef>
                <a:spcPts val="600"/>
              </a:spcBef>
              <a:buClr>
                <a:srgbClr val="FF1100"/>
              </a:buClr>
              <a:buSzPct val="60000"/>
              <a:buFont typeface="Noto Symbol"/>
              <a:buChar char=""/>
            </a:pPr>
            <a:r>
              <a:rPr lang="en-US" sz="2000"/>
              <a:t>Temperature of sec &amp; tert air</a:t>
            </a:r>
            <a:br>
              <a:rPr lang="en-US" sz="2000"/>
            </a:br>
            <a:r>
              <a:rPr lang="en-US" sz="2000"/>
              <a:t>→ determined by heat exchange in recuperation zone</a:t>
            </a:r>
          </a:p>
          <a:p>
            <a:pPr marL="534988" lvl="1" indent="-268288">
              <a:spcBef>
                <a:spcPts val="600"/>
              </a:spcBef>
              <a:buClr>
                <a:srgbClr val="FF1100"/>
              </a:buClr>
              <a:buSzPct val="60000"/>
              <a:buFont typeface="Noto Symbol"/>
              <a:buChar char=""/>
            </a:pPr>
            <a:r>
              <a:rPr lang="en-US" sz="2000"/>
              <a:t>Clinker temperature from kiln</a:t>
            </a:r>
            <a:br>
              <a:rPr lang="en-US" sz="2000"/>
            </a:br>
            <a:r>
              <a:rPr lang="en-US" sz="2000"/>
              <a:t>→ determined by process; difficult to measure; ~1450°C</a:t>
            </a:r>
          </a:p>
          <a:p>
            <a:pPr marL="269875" indent="-269875">
              <a:spcBef>
                <a:spcPts val="575"/>
              </a:spcBef>
              <a:buClr>
                <a:srgbClr val="FF1100"/>
              </a:buClr>
              <a:buFont typeface="Arial" charset="0"/>
              <a:buChar char="•"/>
            </a:pPr>
            <a:endParaRPr lang="de-CH" sz="2000"/>
          </a:p>
        </p:txBody>
      </p:sp>
      <p:sp>
        <p:nvSpPr>
          <p:cNvPr id="22532" name="Shape 145"/>
          <p:cNvSpPr txBox="1">
            <a:spLocks/>
          </p:cNvSpPr>
          <p:nvPr/>
        </p:nvSpPr>
        <p:spPr bwMode="auto">
          <a:xfrm>
            <a:off x="560388" y="287338"/>
            <a:ext cx="8774112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How to Improve Recuperation Efficiency</a:t>
            </a:r>
          </a:p>
        </p:txBody>
      </p:sp>
      <p:sp>
        <p:nvSpPr>
          <p:cNvPr id="146" name="Shape 146"/>
          <p:cNvSpPr>
            <a:spLocks noChangeArrowheads="1"/>
          </p:cNvSpPr>
          <p:nvPr/>
        </p:nvSpPr>
        <p:spPr bwMode="auto">
          <a:xfrm>
            <a:off x="854075" y="4278313"/>
            <a:ext cx="7772400" cy="1584325"/>
          </a:xfrm>
          <a:prstGeom prst="rect">
            <a:avLst/>
          </a:prstGeom>
          <a:noFill/>
          <a:ln w="25400">
            <a:solidFill>
              <a:schemeClr val="accent2"/>
            </a:solidFill>
            <a:miter lim="800000"/>
            <a:headEnd/>
            <a:tailEnd/>
          </a:ln>
        </p:spPr>
        <p:txBody>
          <a:bodyPr lIns="90000" tIns="46800" rIns="90000" bIns="46800" anchor="ctr"/>
          <a:lstStyle/>
          <a:p>
            <a:pPr algn="ctr">
              <a:buClr>
                <a:srgbClr val="000000"/>
              </a:buClr>
              <a:buFont typeface="Noto Symbol"/>
              <a:buNone/>
            </a:pPr>
            <a:endParaRPr lang="de-CH" sz="2000">
              <a:solidFill>
                <a:srgbClr val="000000"/>
              </a:solidFill>
              <a:sym typeface="Arial" charset="0"/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909638" y="4292600"/>
            <a:ext cx="8096250" cy="164147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/>
          <a:lstStyle/>
          <a:p>
            <a:pPr>
              <a:buClr>
                <a:srgbClr val="000000"/>
              </a:buClr>
              <a:buSzPct val="25000"/>
              <a:buFont typeface="Times New Roman" pitchFamily="18" charset="0"/>
              <a:buNone/>
            </a:pPr>
            <a:r>
              <a:rPr lang="en-US" sz="2000">
                <a:sym typeface="Arial" charset="0"/>
              </a:rPr>
              <a:t>Conclusion:</a:t>
            </a:r>
            <a:br>
              <a:rPr lang="en-US" sz="2000">
                <a:sym typeface="Arial" charset="0"/>
              </a:rPr>
            </a:br>
            <a:r>
              <a:rPr lang="en-US" sz="2000">
                <a:sym typeface="Arial" charset="0"/>
              </a:rPr>
              <a:t>Our efforts must focus on achieving the highest </a:t>
            </a:r>
            <a:br>
              <a:rPr lang="en-US" sz="2000">
                <a:sym typeface="Arial" charset="0"/>
              </a:rPr>
            </a:br>
            <a:r>
              <a:rPr lang="en-US" sz="2000">
                <a:sym typeface="Arial" charset="0"/>
              </a:rPr>
              <a:t>possible combustion air temperatures by optimizing </a:t>
            </a:r>
            <a:br>
              <a:rPr lang="en-US" sz="2000">
                <a:sym typeface="Arial" charset="0"/>
              </a:rPr>
            </a:br>
            <a:r>
              <a:rPr lang="en-US" sz="2000">
                <a:sym typeface="Arial" charset="0"/>
              </a:rPr>
              <a:t>the heat exchange in the recuperation zone!</a:t>
            </a:r>
          </a:p>
          <a:p>
            <a:pPr>
              <a:buClr>
                <a:srgbClr val="000000"/>
              </a:buClr>
              <a:buFont typeface="Times New Roman" pitchFamily="18" charset="0"/>
              <a:buNone/>
            </a:pPr>
            <a:endParaRPr lang="de-CH" sz="2000">
              <a:sym typeface="Arial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1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1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0DC6EC19-66D8-40F7-8BFC-57D2F98F83B8}" type="slidenum">
              <a:rPr lang="en-US" sz="800"/>
              <a:pPr algn="r"/>
              <a:t>8</a:t>
            </a:fld>
            <a:endParaRPr lang="en-US" sz="800"/>
          </a:p>
        </p:txBody>
      </p:sp>
      <p:sp>
        <p:nvSpPr>
          <p:cNvPr id="23555" name="Shape 152"/>
          <p:cNvSpPr txBox="1">
            <a:spLocks/>
          </p:cNvSpPr>
          <p:nvPr/>
        </p:nvSpPr>
        <p:spPr bwMode="auto">
          <a:xfrm>
            <a:off x="574675" y="315913"/>
            <a:ext cx="8774113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Cooling Principle in Grate Coolers</a:t>
            </a:r>
          </a:p>
        </p:txBody>
      </p:sp>
      <p:sp>
        <p:nvSpPr>
          <p:cNvPr id="23556" name="Shape 153"/>
          <p:cNvSpPr>
            <a:spLocks noChangeArrowheads="1"/>
          </p:cNvSpPr>
          <p:nvPr/>
        </p:nvSpPr>
        <p:spPr bwMode="auto">
          <a:xfrm>
            <a:off x="1676400" y="3703638"/>
            <a:ext cx="3505200" cy="4572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90000" tIns="46800" rIns="90000" bIns="46800" anchor="ctr"/>
          <a:lstStyle/>
          <a:p>
            <a:pPr algn="ctr">
              <a:buClr>
                <a:srgbClr val="000000"/>
              </a:buClr>
              <a:buFont typeface="Noto Symbol"/>
              <a:buNone/>
            </a:pPr>
            <a:endParaRPr lang="de-CH" sz="2200">
              <a:solidFill>
                <a:srgbClr val="000000"/>
              </a:solidFill>
              <a:sym typeface="Arial" charset="0"/>
            </a:endParaRPr>
          </a:p>
        </p:txBody>
      </p:sp>
      <p:cxnSp>
        <p:nvCxnSpPr>
          <p:cNvPr id="23557" name="Shape 154"/>
          <p:cNvCxnSpPr>
            <a:cxnSpLocks noChangeShapeType="1"/>
          </p:cNvCxnSpPr>
          <p:nvPr/>
        </p:nvCxnSpPr>
        <p:spPr bwMode="auto">
          <a:xfrm>
            <a:off x="1895475" y="2560638"/>
            <a:ext cx="0" cy="1143000"/>
          </a:xfrm>
          <a:prstGeom prst="straightConnector1">
            <a:avLst/>
          </a:prstGeom>
          <a:noFill/>
          <a:ln w="203200">
            <a:solidFill>
              <a:srgbClr val="FFFFFF"/>
            </a:solidFill>
            <a:round/>
            <a:headEnd/>
            <a:tailEnd type="triangle" w="lg" len="lg"/>
          </a:ln>
        </p:spPr>
      </p:cxnSp>
      <p:cxnSp>
        <p:nvCxnSpPr>
          <p:cNvPr id="23558" name="Shape 155"/>
          <p:cNvCxnSpPr>
            <a:cxnSpLocks noChangeShapeType="1"/>
          </p:cNvCxnSpPr>
          <p:nvPr/>
        </p:nvCxnSpPr>
        <p:spPr bwMode="auto">
          <a:xfrm>
            <a:off x="8686800" y="3703638"/>
            <a:ext cx="0" cy="1828800"/>
          </a:xfrm>
          <a:prstGeom prst="straightConnector1">
            <a:avLst/>
          </a:prstGeom>
          <a:noFill/>
          <a:ln w="203200">
            <a:solidFill>
              <a:srgbClr val="FFFFFF"/>
            </a:solidFill>
            <a:round/>
            <a:headEnd/>
            <a:tailEnd type="triangle" w="lg" len="lg"/>
          </a:ln>
        </p:spPr>
      </p:cxnSp>
      <p:sp>
        <p:nvSpPr>
          <p:cNvPr id="23559" name="Shape 156"/>
          <p:cNvSpPr txBox="1">
            <a:spLocks noChangeArrowheads="1"/>
          </p:cNvSpPr>
          <p:nvPr/>
        </p:nvSpPr>
        <p:spPr bwMode="auto">
          <a:xfrm>
            <a:off x="4897438" y="4248150"/>
            <a:ext cx="1036637" cy="587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 anchor="ctr"/>
          <a:lstStyle/>
          <a:p>
            <a:pPr algn="ctr">
              <a:buClr>
                <a:srgbClr val="66CCFF"/>
              </a:buClr>
              <a:buSzPct val="25000"/>
              <a:buFont typeface="Times New Roman" pitchFamily="18" charset="0"/>
              <a:buNone/>
            </a:pPr>
            <a:r>
              <a:rPr lang="en-US" sz="1600">
                <a:solidFill>
                  <a:srgbClr val="66CCFF"/>
                </a:solidFill>
                <a:sym typeface="Arial" charset="0"/>
              </a:rPr>
              <a:t>Positive </a:t>
            </a:r>
            <a:br>
              <a:rPr lang="en-US" sz="1600">
                <a:solidFill>
                  <a:srgbClr val="66CCFF"/>
                </a:solidFill>
                <a:sym typeface="Arial" charset="0"/>
              </a:rPr>
            </a:br>
            <a:r>
              <a:rPr lang="en-US" sz="1600">
                <a:solidFill>
                  <a:srgbClr val="66CCFF"/>
                </a:solidFill>
                <a:sym typeface="Arial" charset="0"/>
              </a:rPr>
              <a:t>pressure!</a:t>
            </a:r>
          </a:p>
        </p:txBody>
      </p:sp>
      <p:grpSp>
        <p:nvGrpSpPr>
          <p:cNvPr id="23560" name="Shape 157"/>
          <p:cNvGrpSpPr>
            <a:grpSpLocks/>
          </p:cNvGrpSpPr>
          <p:nvPr/>
        </p:nvGrpSpPr>
        <p:grpSpPr bwMode="auto">
          <a:xfrm>
            <a:off x="1676400" y="2713038"/>
            <a:ext cx="7467600" cy="2895600"/>
            <a:chOff x="1056" y="1488"/>
            <a:chExt cx="4703" cy="1823"/>
          </a:xfrm>
        </p:grpSpPr>
        <p:sp>
          <p:nvSpPr>
            <p:cNvPr id="23561" name="Shape 158"/>
            <p:cNvSpPr>
              <a:spLocks noChangeArrowheads="1"/>
            </p:cNvSpPr>
            <p:nvPr/>
          </p:nvSpPr>
          <p:spPr bwMode="auto">
            <a:xfrm>
              <a:off x="1056" y="1488"/>
              <a:ext cx="4703" cy="1392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olidFill>
                  <a:srgbClr val="000000"/>
                </a:solidFill>
                <a:sym typeface="Arial" charset="0"/>
              </a:endParaRPr>
            </a:p>
          </p:txBody>
        </p:sp>
        <p:cxnSp>
          <p:nvCxnSpPr>
            <p:cNvPr id="23562" name="Shape 159"/>
            <p:cNvCxnSpPr>
              <a:cxnSpLocks noChangeShapeType="1"/>
            </p:cNvCxnSpPr>
            <p:nvPr/>
          </p:nvCxnSpPr>
          <p:spPr bwMode="auto">
            <a:xfrm>
              <a:off x="1056" y="2400"/>
              <a:ext cx="4368" cy="0"/>
            </a:xfrm>
            <a:prstGeom prst="straightConnector1">
              <a:avLst/>
            </a:prstGeom>
            <a:noFill/>
            <a:ln w="38100">
              <a:solidFill>
                <a:schemeClr val="tx1"/>
              </a:solidFill>
              <a:prstDash val="dot"/>
              <a:round/>
              <a:headEnd/>
              <a:tailEnd/>
            </a:ln>
          </p:spPr>
        </p:cxnSp>
        <p:cxnSp>
          <p:nvCxnSpPr>
            <p:cNvPr id="23563" name="Shape 160"/>
            <p:cNvCxnSpPr>
              <a:cxnSpLocks noChangeShapeType="1"/>
            </p:cNvCxnSpPr>
            <p:nvPr/>
          </p:nvCxnSpPr>
          <p:spPr bwMode="auto">
            <a:xfrm>
              <a:off x="1679" y="2400"/>
              <a:ext cx="0" cy="479"/>
            </a:xfrm>
            <a:prstGeom prst="straightConnector1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3564" name="Shape 161"/>
            <p:cNvCxnSpPr>
              <a:cxnSpLocks noChangeShapeType="1"/>
            </p:cNvCxnSpPr>
            <p:nvPr/>
          </p:nvCxnSpPr>
          <p:spPr bwMode="auto">
            <a:xfrm>
              <a:off x="2544" y="2400"/>
              <a:ext cx="0" cy="479"/>
            </a:xfrm>
            <a:prstGeom prst="straightConnector1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3565" name="Shape 162"/>
            <p:cNvCxnSpPr>
              <a:cxnSpLocks noChangeShapeType="1"/>
            </p:cNvCxnSpPr>
            <p:nvPr/>
          </p:nvCxnSpPr>
          <p:spPr bwMode="auto">
            <a:xfrm>
              <a:off x="3888" y="2400"/>
              <a:ext cx="0" cy="479"/>
            </a:xfrm>
            <a:prstGeom prst="straightConnector1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</p:cxnSp>
        <p:sp>
          <p:nvSpPr>
            <p:cNvPr id="23566" name="Shape 163"/>
            <p:cNvSpPr>
              <a:spLocks noChangeArrowheads="1"/>
            </p:cNvSpPr>
            <p:nvPr/>
          </p:nvSpPr>
          <p:spPr bwMode="auto">
            <a:xfrm rot="10800000" flipH="1">
              <a:off x="1056" y="2879"/>
              <a:ext cx="623" cy="432"/>
            </a:xfrm>
            <a:prstGeom prst="triangle">
              <a:avLst>
                <a:gd name="adj" fmla="val 50000"/>
              </a:avLst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</p:spPr>
          <p:txBody>
            <a:bodyPr rot="10800000"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olidFill>
                  <a:srgbClr val="000000"/>
                </a:solidFill>
                <a:sym typeface="Arial" charset="0"/>
              </a:endParaRPr>
            </a:p>
          </p:txBody>
        </p:sp>
        <p:sp>
          <p:nvSpPr>
            <p:cNvPr id="23567" name="Shape 164"/>
            <p:cNvSpPr>
              <a:spLocks noChangeArrowheads="1"/>
            </p:cNvSpPr>
            <p:nvPr/>
          </p:nvSpPr>
          <p:spPr bwMode="auto">
            <a:xfrm rot="10800000" flipH="1">
              <a:off x="1679" y="2879"/>
              <a:ext cx="816" cy="432"/>
            </a:xfrm>
            <a:prstGeom prst="triangle">
              <a:avLst>
                <a:gd name="adj" fmla="val 50000"/>
              </a:avLst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</p:spPr>
          <p:txBody>
            <a:bodyPr rot="10800000"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olidFill>
                  <a:srgbClr val="000000"/>
                </a:solidFill>
                <a:sym typeface="Arial" charset="0"/>
              </a:endParaRPr>
            </a:p>
          </p:txBody>
        </p:sp>
        <p:sp>
          <p:nvSpPr>
            <p:cNvPr id="23568" name="Shape 165"/>
            <p:cNvSpPr>
              <a:spLocks noChangeArrowheads="1"/>
            </p:cNvSpPr>
            <p:nvPr/>
          </p:nvSpPr>
          <p:spPr bwMode="auto">
            <a:xfrm rot="10800000" flipH="1">
              <a:off x="2544" y="2879"/>
              <a:ext cx="1344" cy="432"/>
            </a:xfrm>
            <a:prstGeom prst="triangle">
              <a:avLst>
                <a:gd name="adj" fmla="val 50000"/>
              </a:avLst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</p:spPr>
          <p:txBody>
            <a:bodyPr rot="10800000"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olidFill>
                  <a:srgbClr val="000000"/>
                </a:solidFill>
                <a:sym typeface="Arial" charset="0"/>
              </a:endParaRPr>
            </a:p>
          </p:txBody>
        </p:sp>
        <p:sp>
          <p:nvSpPr>
            <p:cNvPr id="23569" name="Shape 166"/>
            <p:cNvSpPr>
              <a:spLocks noChangeArrowheads="1"/>
            </p:cNvSpPr>
            <p:nvPr/>
          </p:nvSpPr>
          <p:spPr bwMode="auto">
            <a:xfrm rot="10800000" flipH="1">
              <a:off x="3888" y="2879"/>
              <a:ext cx="1392" cy="432"/>
            </a:xfrm>
            <a:prstGeom prst="triangle">
              <a:avLst>
                <a:gd name="adj" fmla="val 50000"/>
              </a:avLst>
            </a:prstGeom>
            <a:noFill/>
            <a:ln w="38100">
              <a:solidFill>
                <a:schemeClr val="tx1"/>
              </a:solidFill>
              <a:miter lim="800000"/>
              <a:headEnd/>
              <a:tailEnd/>
            </a:ln>
          </p:spPr>
          <p:txBody>
            <a:bodyPr rot="10800000"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olidFill>
                  <a:srgbClr val="000000"/>
                </a:solidFill>
                <a:sym typeface="Arial" charset="0"/>
              </a:endParaRPr>
            </a:p>
          </p:txBody>
        </p:sp>
        <p:cxnSp>
          <p:nvCxnSpPr>
            <p:cNvPr id="23570" name="Shape 167"/>
            <p:cNvCxnSpPr>
              <a:cxnSpLocks noChangeShapeType="1"/>
            </p:cNvCxnSpPr>
            <p:nvPr/>
          </p:nvCxnSpPr>
          <p:spPr bwMode="auto">
            <a:xfrm>
              <a:off x="5279" y="2400"/>
              <a:ext cx="0" cy="479"/>
            </a:xfrm>
            <a:prstGeom prst="straightConnector1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</p:cxnSp>
      </p:grpSp>
      <p:sp>
        <p:nvSpPr>
          <p:cNvPr id="23571" name="Shape 168"/>
          <p:cNvSpPr>
            <a:spLocks noChangeArrowheads="1"/>
          </p:cNvSpPr>
          <p:nvPr/>
        </p:nvSpPr>
        <p:spPr bwMode="auto">
          <a:xfrm>
            <a:off x="5105400" y="3703638"/>
            <a:ext cx="3505200" cy="4572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lIns="90000" tIns="46800" rIns="90000" bIns="46800" anchor="ctr"/>
          <a:lstStyle/>
          <a:p>
            <a:pPr algn="ctr">
              <a:buClr>
                <a:srgbClr val="000000"/>
              </a:buClr>
              <a:buFont typeface="Noto Symbol"/>
              <a:buNone/>
            </a:pPr>
            <a:endParaRPr lang="de-CH" sz="2200">
              <a:solidFill>
                <a:srgbClr val="000000"/>
              </a:solidFill>
              <a:sym typeface="Arial" charset="0"/>
            </a:endParaRPr>
          </a:p>
        </p:txBody>
      </p:sp>
      <p:grpSp>
        <p:nvGrpSpPr>
          <p:cNvPr id="23572" name="Shape 169"/>
          <p:cNvGrpSpPr>
            <a:grpSpLocks/>
          </p:cNvGrpSpPr>
          <p:nvPr/>
        </p:nvGrpSpPr>
        <p:grpSpPr bwMode="auto">
          <a:xfrm>
            <a:off x="2009775" y="3246438"/>
            <a:ext cx="381000" cy="1143000"/>
            <a:chOff x="1265" y="1823"/>
            <a:chExt cx="239" cy="720"/>
          </a:xfrm>
        </p:grpSpPr>
        <p:sp>
          <p:nvSpPr>
            <p:cNvPr id="23573" name="Shape 170"/>
            <p:cNvSpPr>
              <a:spLocks noChangeArrowheads="1"/>
            </p:cNvSpPr>
            <p:nvPr/>
          </p:nvSpPr>
          <p:spPr bwMode="auto">
            <a:xfrm>
              <a:off x="1343" y="2015"/>
              <a:ext cx="95" cy="528"/>
            </a:xfrm>
            <a:prstGeom prst="rect">
              <a:avLst/>
            </a:prstGeom>
            <a:gradFill rotWithShape="0">
              <a:gsLst>
                <a:gs pos="0">
                  <a:schemeClr val="accent1"/>
                </a:gs>
                <a:gs pos="100000">
                  <a:srgbClr val="33CCFF"/>
                </a:gs>
              </a:gsLst>
              <a:lin ang="5400000"/>
            </a:gradFill>
            <a:ln w="9525">
              <a:noFill/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olidFill>
                  <a:srgbClr val="000000"/>
                </a:solidFill>
                <a:sym typeface="Arial" charset="0"/>
              </a:endParaRPr>
            </a:p>
          </p:txBody>
        </p:sp>
        <p:sp>
          <p:nvSpPr>
            <p:cNvPr id="23574" name="Shape 171"/>
            <p:cNvSpPr>
              <a:spLocks noChangeArrowheads="1"/>
            </p:cNvSpPr>
            <p:nvPr/>
          </p:nvSpPr>
          <p:spPr bwMode="auto">
            <a:xfrm>
              <a:off x="1265" y="1823"/>
              <a:ext cx="239" cy="191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olidFill>
                  <a:srgbClr val="000000"/>
                </a:solidFill>
                <a:sym typeface="Arial" charset="0"/>
              </a:endParaRPr>
            </a:p>
          </p:txBody>
        </p:sp>
      </p:grpSp>
      <p:grpSp>
        <p:nvGrpSpPr>
          <p:cNvPr id="23575" name="Shape 172"/>
          <p:cNvGrpSpPr>
            <a:grpSpLocks/>
          </p:cNvGrpSpPr>
          <p:nvPr/>
        </p:nvGrpSpPr>
        <p:grpSpPr bwMode="auto">
          <a:xfrm>
            <a:off x="3124200" y="3246438"/>
            <a:ext cx="381000" cy="1143000"/>
            <a:chOff x="1265" y="1823"/>
            <a:chExt cx="239" cy="720"/>
          </a:xfrm>
        </p:grpSpPr>
        <p:sp>
          <p:nvSpPr>
            <p:cNvPr id="23576" name="Shape 173"/>
            <p:cNvSpPr>
              <a:spLocks noChangeArrowheads="1"/>
            </p:cNvSpPr>
            <p:nvPr/>
          </p:nvSpPr>
          <p:spPr bwMode="auto">
            <a:xfrm>
              <a:off x="1343" y="2015"/>
              <a:ext cx="95" cy="528"/>
            </a:xfrm>
            <a:prstGeom prst="rect">
              <a:avLst/>
            </a:prstGeom>
            <a:gradFill rotWithShape="0">
              <a:gsLst>
                <a:gs pos="0">
                  <a:schemeClr val="accent1"/>
                </a:gs>
                <a:gs pos="100000">
                  <a:srgbClr val="33CCFF"/>
                </a:gs>
              </a:gsLst>
              <a:lin ang="5400000"/>
            </a:gradFill>
            <a:ln w="9525">
              <a:noFill/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olidFill>
                  <a:srgbClr val="000000"/>
                </a:solidFill>
                <a:sym typeface="Arial" charset="0"/>
              </a:endParaRPr>
            </a:p>
          </p:txBody>
        </p:sp>
        <p:sp>
          <p:nvSpPr>
            <p:cNvPr id="23577" name="Shape 174"/>
            <p:cNvSpPr>
              <a:spLocks noChangeArrowheads="1"/>
            </p:cNvSpPr>
            <p:nvPr/>
          </p:nvSpPr>
          <p:spPr bwMode="auto">
            <a:xfrm>
              <a:off x="1265" y="1823"/>
              <a:ext cx="239" cy="191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olidFill>
                  <a:srgbClr val="000000"/>
                </a:solidFill>
                <a:sym typeface="Arial" charset="0"/>
              </a:endParaRPr>
            </a:p>
          </p:txBody>
        </p:sp>
      </p:grpSp>
      <p:grpSp>
        <p:nvGrpSpPr>
          <p:cNvPr id="23578" name="Shape 175"/>
          <p:cNvGrpSpPr>
            <a:grpSpLocks/>
          </p:cNvGrpSpPr>
          <p:nvPr/>
        </p:nvGrpSpPr>
        <p:grpSpPr bwMode="auto">
          <a:xfrm>
            <a:off x="4592638" y="3246438"/>
            <a:ext cx="381000" cy="1143000"/>
            <a:chOff x="1265" y="1823"/>
            <a:chExt cx="239" cy="720"/>
          </a:xfrm>
        </p:grpSpPr>
        <p:sp>
          <p:nvSpPr>
            <p:cNvPr id="23579" name="Shape 176"/>
            <p:cNvSpPr>
              <a:spLocks noChangeArrowheads="1"/>
            </p:cNvSpPr>
            <p:nvPr/>
          </p:nvSpPr>
          <p:spPr bwMode="auto">
            <a:xfrm>
              <a:off x="1343" y="2015"/>
              <a:ext cx="95" cy="528"/>
            </a:xfrm>
            <a:prstGeom prst="rect">
              <a:avLst/>
            </a:prstGeom>
            <a:gradFill rotWithShape="0">
              <a:gsLst>
                <a:gs pos="0">
                  <a:schemeClr val="accent1"/>
                </a:gs>
                <a:gs pos="100000">
                  <a:srgbClr val="33CCFF"/>
                </a:gs>
              </a:gsLst>
              <a:lin ang="5400000"/>
            </a:gradFill>
            <a:ln w="9525">
              <a:noFill/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olidFill>
                  <a:srgbClr val="000000"/>
                </a:solidFill>
                <a:sym typeface="Arial" charset="0"/>
              </a:endParaRPr>
            </a:p>
          </p:txBody>
        </p:sp>
        <p:sp>
          <p:nvSpPr>
            <p:cNvPr id="23580" name="Shape 177"/>
            <p:cNvSpPr>
              <a:spLocks noChangeArrowheads="1"/>
            </p:cNvSpPr>
            <p:nvPr/>
          </p:nvSpPr>
          <p:spPr bwMode="auto">
            <a:xfrm>
              <a:off x="1265" y="1823"/>
              <a:ext cx="239" cy="191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olidFill>
                  <a:srgbClr val="000000"/>
                </a:solidFill>
                <a:sym typeface="Arial" charset="0"/>
              </a:endParaRPr>
            </a:p>
          </p:txBody>
        </p:sp>
      </p:grpSp>
      <p:grpSp>
        <p:nvGrpSpPr>
          <p:cNvPr id="23581" name="Shape 178"/>
          <p:cNvGrpSpPr>
            <a:grpSpLocks/>
          </p:cNvGrpSpPr>
          <p:nvPr/>
        </p:nvGrpSpPr>
        <p:grpSpPr bwMode="auto">
          <a:xfrm>
            <a:off x="7010400" y="3246438"/>
            <a:ext cx="381000" cy="1143000"/>
            <a:chOff x="1265" y="1823"/>
            <a:chExt cx="239" cy="720"/>
          </a:xfrm>
        </p:grpSpPr>
        <p:sp>
          <p:nvSpPr>
            <p:cNvPr id="23582" name="Shape 179"/>
            <p:cNvSpPr>
              <a:spLocks noChangeArrowheads="1"/>
            </p:cNvSpPr>
            <p:nvPr/>
          </p:nvSpPr>
          <p:spPr bwMode="auto">
            <a:xfrm>
              <a:off x="1343" y="2015"/>
              <a:ext cx="95" cy="528"/>
            </a:xfrm>
            <a:prstGeom prst="rect">
              <a:avLst/>
            </a:prstGeom>
            <a:gradFill rotWithShape="0">
              <a:gsLst>
                <a:gs pos="0">
                  <a:schemeClr val="accent1"/>
                </a:gs>
                <a:gs pos="100000">
                  <a:srgbClr val="33CCFF"/>
                </a:gs>
              </a:gsLst>
              <a:lin ang="5400000"/>
            </a:gradFill>
            <a:ln w="9525">
              <a:noFill/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olidFill>
                  <a:srgbClr val="000000"/>
                </a:solidFill>
                <a:sym typeface="Arial" charset="0"/>
              </a:endParaRPr>
            </a:p>
          </p:txBody>
        </p:sp>
        <p:sp>
          <p:nvSpPr>
            <p:cNvPr id="23583" name="Shape 180"/>
            <p:cNvSpPr>
              <a:spLocks noChangeArrowheads="1"/>
            </p:cNvSpPr>
            <p:nvPr/>
          </p:nvSpPr>
          <p:spPr bwMode="auto">
            <a:xfrm>
              <a:off x="1265" y="1823"/>
              <a:ext cx="239" cy="191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</p:spPr>
          <p:txBody>
            <a:bodyPr lIns="90000" tIns="46800" rIns="90000" bIns="46800" anchor="ctr"/>
            <a:lstStyle/>
            <a:p>
              <a:pPr algn="ctr">
                <a:buClr>
                  <a:srgbClr val="000000"/>
                </a:buClr>
                <a:buFont typeface="Noto Symbol"/>
                <a:buNone/>
              </a:pPr>
              <a:endParaRPr lang="de-CH" sz="2200">
                <a:solidFill>
                  <a:srgbClr val="000000"/>
                </a:solidFill>
                <a:sym typeface="Arial" charset="0"/>
              </a:endParaRPr>
            </a:p>
          </p:txBody>
        </p:sp>
      </p:grpSp>
      <p:cxnSp>
        <p:nvCxnSpPr>
          <p:cNvPr id="23584" name="Shape 181"/>
          <p:cNvCxnSpPr>
            <a:cxnSpLocks noChangeShapeType="1"/>
          </p:cNvCxnSpPr>
          <p:nvPr/>
        </p:nvCxnSpPr>
        <p:spPr bwMode="auto">
          <a:xfrm rot="10800000">
            <a:off x="2720975" y="1916113"/>
            <a:ext cx="0" cy="1295400"/>
          </a:xfrm>
          <a:prstGeom prst="straightConnector1">
            <a:avLst/>
          </a:prstGeom>
          <a:noFill/>
          <a:ln w="177800">
            <a:solidFill>
              <a:schemeClr val="accent2"/>
            </a:solidFill>
            <a:round/>
            <a:headEnd/>
            <a:tailEnd type="triangle" w="lg" len="lg"/>
          </a:ln>
        </p:spPr>
      </p:cxnSp>
      <p:cxnSp>
        <p:nvCxnSpPr>
          <p:cNvPr id="23585" name="Shape 182"/>
          <p:cNvCxnSpPr>
            <a:cxnSpLocks noChangeShapeType="1"/>
          </p:cNvCxnSpPr>
          <p:nvPr/>
        </p:nvCxnSpPr>
        <p:spPr bwMode="auto">
          <a:xfrm rot="10800000">
            <a:off x="7848600" y="1951038"/>
            <a:ext cx="0" cy="1295400"/>
          </a:xfrm>
          <a:prstGeom prst="straightConnector1">
            <a:avLst/>
          </a:prstGeom>
          <a:noFill/>
          <a:ln w="177800">
            <a:solidFill>
              <a:srgbClr val="FF7C80"/>
            </a:solidFill>
            <a:round/>
            <a:headEnd/>
            <a:tailEnd type="triangle" w="lg" len="lg"/>
          </a:ln>
        </p:spPr>
      </p:cxnSp>
      <p:sp>
        <p:nvSpPr>
          <p:cNvPr id="23586" name="Shape 183"/>
          <p:cNvSpPr txBox="1">
            <a:spLocks noChangeArrowheads="1"/>
          </p:cNvSpPr>
          <p:nvPr/>
        </p:nvSpPr>
        <p:spPr bwMode="auto">
          <a:xfrm>
            <a:off x="1281113" y="1166813"/>
            <a:ext cx="2833687" cy="833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/>
          <a:lstStyle/>
          <a:p>
            <a:pPr algn="ctr">
              <a:buClr>
                <a:srgbClr val="FF1100"/>
              </a:buClr>
              <a:buSzPct val="25000"/>
              <a:buFont typeface="Times New Roman" pitchFamily="18" charset="0"/>
              <a:buNone/>
            </a:pPr>
            <a:r>
              <a:rPr lang="en-US" sz="2200">
                <a:solidFill>
                  <a:schemeClr val="accent2"/>
                </a:solidFill>
                <a:sym typeface="Arial" charset="0"/>
              </a:rPr>
              <a:t>Hot combustion air </a:t>
            </a:r>
            <a:br>
              <a:rPr lang="en-US" sz="2200">
                <a:solidFill>
                  <a:schemeClr val="accent2"/>
                </a:solidFill>
                <a:sym typeface="Arial" charset="0"/>
              </a:rPr>
            </a:br>
            <a:r>
              <a:rPr lang="en-US" sz="2200">
                <a:solidFill>
                  <a:schemeClr val="accent2"/>
                </a:solidFill>
                <a:sym typeface="Arial" charset="0"/>
              </a:rPr>
              <a:t>to kiln system</a:t>
            </a:r>
          </a:p>
        </p:txBody>
      </p:sp>
      <p:sp>
        <p:nvSpPr>
          <p:cNvPr id="23587" name="Shape 184"/>
          <p:cNvSpPr txBox="1">
            <a:spLocks noChangeArrowheads="1"/>
          </p:cNvSpPr>
          <p:nvPr/>
        </p:nvSpPr>
        <p:spPr bwMode="auto">
          <a:xfrm>
            <a:off x="4733925" y="2974975"/>
            <a:ext cx="1728788" cy="587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 anchor="ctr"/>
          <a:lstStyle/>
          <a:p>
            <a:pPr algn="ctr">
              <a:buClr>
                <a:schemeClr val="accent1"/>
              </a:buClr>
              <a:buSzPct val="25000"/>
              <a:buFont typeface="Times New Roman" pitchFamily="18" charset="0"/>
              <a:buNone/>
            </a:pPr>
            <a:r>
              <a:rPr lang="en-US" sz="1600">
                <a:solidFill>
                  <a:schemeClr val="accent1"/>
                </a:solidFill>
                <a:sym typeface="Arial" charset="0"/>
              </a:rPr>
              <a:t>Slightly negative </a:t>
            </a:r>
            <a:br>
              <a:rPr lang="en-US" sz="1600">
                <a:solidFill>
                  <a:schemeClr val="accent1"/>
                </a:solidFill>
                <a:sym typeface="Arial" charset="0"/>
              </a:rPr>
            </a:br>
            <a:r>
              <a:rPr lang="en-US" sz="1600">
                <a:solidFill>
                  <a:schemeClr val="accent1"/>
                </a:solidFill>
                <a:sym typeface="Arial" charset="0"/>
              </a:rPr>
              <a:t>pressure!</a:t>
            </a:r>
          </a:p>
        </p:txBody>
      </p:sp>
      <p:sp>
        <p:nvSpPr>
          <p:cNvPr id="23588" name="Shape 185"/>
          <p:cNvSpPr txBox="1">
            <a:spLocks noChangeArrowheads="1"/>
          </p:cNvSpPr>
          <p:nvPr/>
        </p:nvSpPr>
        <p:spPr bwMode="auto">
          <a:xfrm>
            <a:off x="6646863" y="1166813"/>
            <a:ext cx="2062162" cy="833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/>
          <a:lstStyle/>
          <a:p>
            <a:pPr algn="ctr">
              <a:buClr>
                <a:srgbClr val="FF1100"/>
              </a:buClr>
              <a:buSzPct val="25000"/>
              <a:buFont typeface="Times New Roman" pitchFamily="18" charset="0"/>
              <a:buNone/>
            </a:pPr>
            <a:r>
              <a:rPr lang="en-US" sz="2200">
                <a:solidFill>
                  <a:srgbClr val="FF1100"/>
                </a:solidFill>
                <a:sym typeface="Arial" charset="0"/>
              </a:rPr>
              <a:t>Hot waste air </a:t>
            </a:r>
            <a:br>
              <a:rPr lang="en-US" sz="2200">
                <a:solidFill>
                  <a:srgbClr val="FF1100"/>
                </a:solidFill>
                <a:sym typeface="Arial" charset="0"/>
              </a:rPr>
            </a:br>
            <a:r>
              <a:rPr lang="en-US" sz="2200">
                <a:solidFill>
                  <a:srgbClr val="FF1100"/>
                </a:solidFill>
                <a:sym typeface="Arial" charset="0"/>
              </a:rPr>
              <a:t>to filter</a:t>
            </a:r>
          </a:p>
        </p:txBody>
      </p:sp>
      <p:sp>
        <p:nvSpPr>
          <p:cNvPr id="23589" name="Shape 186"/>
          <p:cNvSpPr txBox="1">
            <a:spLocks noChangeArrowheads="1"/>
          </p:cNvSpPr>
          <p:nvPr/>
        </p:nvSpPr>
        <p:spPr bwMode="auto">
          <a:xfrm>
            <a:off x="395288" y="2103438"/>
            <a:ext cx="196373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/>
          <a:lstStyle/>
          <a:p>
            <a:pPr algn="ctr">
              <a:buClr>
                <a:srgbClr val="FF9933"/>
              </a:buClr>
              <a:buSzPct val="25000"/>
              <a:buFont typeface="Times New Roman" pitchFamily="18" charset="0"/>
              <a:buNone/>
            </a:pPr>
            <a:r>
              <a:rPr lang="en-US" sz="2200">
                <a:solidFill>
                  <a:srgbClr val="FF9933"/>
                </a:solidFill>
                <a:sym typeface="Arial" charset="0"/>
              </a:rPr>
              <a:t>Hot clinker in</a:t>
            </a:r>
          </a:p>
        </p:txBody>
      </p:sp>
      <p:sp>
        <p:nvSpPr>
          <p:cNvPr id="23590" name="Shape 187"/>
          <p:cNvSpPr>
            <a:spLocks noChangeArrowheads="1"/>
          </p:cNvSpPr>
          <p:nvPr/>
        </p:nvSpPr>
        <p:spPr bwMode="auto">
          <a:xfrm>
            <a:off x="7761288" y="5445125"/>
            <a:ext cx="1671637" cy="833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/>
          <a:lstStyle/>
          <a:p>
            <a:pPr algn="ctr">
              <a:buClr>
                <a:srgbClr val="CC6600"/>
              </a:buClr>
              <a:buSzPct val="25000"/>
              <a:buFont typeface="Times New Roman" pitchFamily="18" charset="0"/>
              <a:buNone/>
            </a:pPr>
            <a:r>
              <a:rPr lang="en-US" sz="2200">
                <a:solidFill>
                  <a:srgbClr val="CC6600"/>
                </a:solidFill>
                <a:sym typeface="Arial" charset="0"/>
              </a:rPr>
              <a:t>Cooled</a:t>
            </a:r>
            <a:br>
              <a:rPr lang="en-US" sz="2200">
                <a:solidFill>
                  <a:srgbClr val="CC6600"/>
                </a:solidFill>
                <a:sym typeface="Arial" charset="0"/>
              </a:rPr>
            </a:br>
            <a:r>
              <a:rPr lang="en-US" sz="2200">
                <a:solidFill>
                  <a:srgbClr val="CC6600"/>
                </a:solidFill>
                <a:sym typeface="Arial" charset="0"/>
              </a:rPr>
              <a:t> clinker out</a:t>
            </a:r>
          </a:p>
        </p:txBody>
      </p:sp>
      <p:sp>
        <p:nvSpPr>
          <p:cNvPr id="23591" name="Shape 188"/>
          <p:cNvSpPr>
            <a:spLocks noChangeArrowheads="1"/>
          </p:cNvSpPr>
          <p:nvPr/>
        </p:nvSpPr>
        <p:spPr bwMode="auto">
          <a:xfrm>
            <a:off x="465138" y="4129088"/>
            <a:ext cx="696912" cy="341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/>
          <a:lstStyle/>
          <a:p>
            <a:pPr algn="ctr">
              <a:buClr>
                <a:srgbClr val="8B8D8E"/>
              </a:buClr>
              <a:buSzPct val="25000"/>
              <a:buFont typeface="Times New Roman" pitchFamily="18" charset="0"/>
              <a:buNone/>
            </a:pPr>
            <a:r>
              <a:rPr lang="en-US" sz="1600">
                <a:solidFill>
                  <a:srgbClr val="8B8D8E"/>
                </a:solidFill>
                <a:sym typeface="Arial" charset="0"/>
              </a:rPr>
              <a:t>Grate</a:t>
            </a:r>
          </a:p>
        </p:txBody>
      </p:sp>
      <p:cxnSp>
        <p:nvCxnSpPr>
          <p:cNvPr id="23592" name="Shape 189"/>
          <p:cNvCxnSpPr>
            <a:cxnSpLocks noChangeShapeType="1"/>
          </p:cNvCxnSpPr>
          <p:nvPr/>
        </p:nvCxnSpPr>
        <p:spPr bwMode="auto">
          <a:xfrm rot="10800000" flipH="1">
            <a:off x="1219200" y="4160838"/>
            <a:ext cx="685800" cy="1524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 type="oval" w="med" len="med"/>
          </a:ln>
        </p:spPr>
      </p:cxnSp>
      <p:grpSp>
        <p:nvGrpSpPr>
          <p:cNvPr id="23593" name="Shape 190"/>
          <p:cNvGrpSpPr>
            <a:grpSpLocks/>
          </p:cNvGrpSpPr>
          <p:nvPr/>
        </p:nvGrpSpPr>
        <p:grpSpPr bwMode="auto">
          <a:xfrm>
            <a:off x="1295400" y="4618038"/>
            <a:ext cx="838200" cy="1600200"/>
            <a:chOff x="815" y="2687"/>
            <a:chExt cx="528" cy="1007"/>
          </a:xfrm>
        </p:grpSpPr>
        <p:grpSp>
          <p:nvGrpSpPr>
            <p:cNvPr id="23594" name="Shape 191"/>
            <p:cNvGrpSpPr>
              <a:grpSpLocks/>
            </p:cNvGrpSpPr>
            <p:nvPr/>
          </p:nvGrpSpPr>
          <p:grpSpPr bwMode="auto">
            <a:xfrm>
              <a:off x="815" y="3311"/>
              <a:ext cx="432" cy="384"/>
              <a:chOff x="815" y="3311"/>
              <a:chExt cx="432" cy="384"/>
            </a:xfrm>
          </p:grpSpPr>
          <p:sp>
            <p:nvSpPr>
              <p:cNvPr id="23595" name="Shape 192"/>
              <p:cNvSpPr>
                <a:spLocks noChangeArrowheads="1"/>
              </p:cNvSpPr>
              <p:nvPr/>
            </p:nvSpPr>
            <p:spPr bwMode="auto">
              <a:xfrm>
                <a:off x="815" y="3311"/>
                <a:ext cx="432" cy="383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200">
                  <a:solidFill>
                    <a:srgbClr val="000000"/>
                  </a:solidFill>
                  <a:sym typeface="Arial" charset="0"/>
                </a:endParaRPr>
              </a:p>
            </p:txBody>
          </p:sp>
          <p:cxnSp>
            <p:nvCxnSpPr>
              <p:cNvPr id="23596" name="Shape 193"/>
              <p:cNvCxnSpPr>
                <a:cxnSpLocks noChangeShapeType="1"/>
              </p:cNvCxnSpPr>
              <p:nvPr/>
            </p:nvCxnSpPr>
            <p:spPr bwMode="auto">
              <a:xfrm rot="10800000">
                <a:off x="1028" y="3311"/>
                <a:ext cx="0" cy="383"/>
              </a:xfrm>
              <a:prstGeom prst="straightConnector1">
                <a:avLst/>
              </a:prstGeom>
              <a:noFill/>
              <a:ln w="88900">
                <a:solidFill>
                  <a:schemeClr val="tx1"/>
                </a:solidFill>
                <a:round/>
                <a:headEnd/>
                <a:tailEnd type="triangle" w="lg" len="lg"/>
              </a:ln>
            </p:spPr>
          </p:cxnSp>
        </p:grpSp>
        <p:grpSp>
          <p:nvGrpSpPr>
            <p:cNvPr id="23597" name="Shape 194"/>
            <p:cNvGrpSpPr>
              <a:grpSpLocks/>
            </p:cNvGrpSpPr>
            <p:nvPr/>
          </p:nvGrpSpPr>
          <p:grpSpPr bwMode="auto">
            <a:xfrm>
              <a:off x="1007" y="2687"/>
              <a:ext cx="336" cy="623"/>
              <a:chOff x="288" y="2330"/>
              <a:chExt cx="336" cy="623"/>
            </a:xfrm>
          </p:grpSpPr>
          <p:cxnSp>
            <p:nvCxnSpPr>
              <p:cNvPr id="23598" name="Shape 195"/>
              <p:cNvCxnSpPr>
                <a:cxnSpLocks noChangeShapeType="1"/>
              </p:cNvCxnSpPr>
              <p:nvPr/>
            </p:nvCxnSpPr>
            <p:spPr bwMode="auto">
              <a:xfrm>
                <a:off x="288" y="2352"/>
                <a:ext cx="336" cy="0"/>
              </a:xfrm>
              <a:prstGeom prst="straightConnector1">
                <a:avLst/>
              </a:prstGeom>
              <a:noFill/>
              <a:ln w="104775">
                <a:solidFill>
                  <a:srgbClr val="00CCFF"/>
                </a:solidFill>
                <a:round/>
                <a:headEnd/>
                <a:tailEnd type="triangle" w="lg" len="lg"/>
              </a:ln>
            </p:spPr>
          </p:cxnSp>
          <p:cxnSp>
            <p:nvCxnSpPr>
              <p:cNvPr id="23599" name="Shape 196"/>
              <p:cNvCxnSpPr>
                <a:cxnSpLocks noChangeShapeType="1"/>
              </p:cNvCxnSpPr>
              <p:nvPr/>
            </p:nvCxnSpPr>
            <p:spPr bwMode="auto">
              <a:xfrm rot="10800000">
                <a:off x="316" y="2330"/>
                <a:ext cx="0" cy="623"/>
              </a:xfrm>
              <a:prstGeom prst="straightConnector1">
                <a:avLst/>
              </a:prstGeom>
              <a:noFill/>
              <a:ln w="104775">
                <a:solidFill>
                  <a:srgbClr val="00CCFF"/>
                </a:solidFill>
                <a:round/>
                <a:headEnd/>
                <a:tailEnd/>
              </a:ln>
            </p:spPr>
          </p:cxnSp>
        </p:grpSp>
      </p:grpSp>
      <p:grpSp>
        <p:nvGrpSpPr>
          <p:cNvPr id="23600" name="Shape 197"/>
          <p:cNvGrpSpPr>
            <a:grpSpLocks/>
          </p:cNvGrpSpPr>
          <p:nvPr/>
        </p:nvGrpSpPr>
        <p:grpSpPr bwMode="auto">
          <a:xfrm>
            <a:off x="2438400" y="4618038"/>
            <a:ext cx="838200" cy="1600200"/>
            <a:chOff x="815" y="2687"/>
            <a:chExt cx="528" cy="1007"/>
          </a:xfrm>
        </p:grpSpPr>
        <p:grpSp>
          <p:nvGrpSpPr>
            <p:cNvPr id="23601" name="Shape 198"/>
            <p:cNvGrpSpPr>
              <a:grpSpLocks/>
            </p:cNvGrpSpPr>
            <p:nvPr/>
          </p:nvGrpSpPr>
          <p:grpSpPr bwMode="auto">
            <a:xfrm>
              <a:off x="815" y="3311"/>
              <a:ext cx="432" cy="384"/>
              <a:chOff x="815" y="3311"/>
              <a:chExt cx="432" cy="384"/>
            </a:xfrm>
          </p:grpSpPr>
          <p:sp>
            <p:nvSpPr>
              <p:cNvPr id="23602" name="Shape 199"/>
              <p:cNvSpPr>
                <a:spLocks noChangeArrowheads="1"/>
              </p:cNvSpPr>
              <p:nvPr/>
            </p:nvSpPr>
            <p:spPr bwMode="auto">
              <a:xfrm>
                <a:off x="815" y="3311"/>
                <a:ext cx="432" cy="383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200">
                  <a:solidFill>
                    <a:srgbClr val="000000"/>
                  </a:solidFill>
                  <a:sym typeface="Arial" charset="0"/>
                </a:endParaRPr>
              </a:p>
            </p:txBody>
          </p:sp>
          <p:cxnSp>
            <p:nvCxnSpPr>
              <p:cNvPr id="23603" name="Shape 200"/>
              <p:cNvCxnSpPr>
                <a:cxnSpLocks noChangeShapeType="1"/>
              </p:cNvCxnSpPr>
              <p:nvPr/>
            </p:nvCxnSpPr>
            <p:spPr bwMode="auto">
              <a:xfrm rot="10800000">
                <a:off x="1028" y="3311"/>
                <a:ext cx="0" cy="383"/>
              </a:xfrm>
              <a:prstGeom prst="straightConnector1">
                <a:avLst/>
              </a:prstGeom>
              <a:noFill/>
              <a:ln w="88900">
                <a:solidFill>
                  <a:schemeClr val="tx1"/>
                </a:solidFill>
                <a:round/>
                <a:headEnd/>
                <a:tailEnd type="triangle" w="lg" len="lg"/>
              </a:ln>
            </p:spPr>
          </p:cxnSp>
        </p:grpSp>
        <p:grpSp>
          <p:nvGrpSpPr>
            <p:cNvPr id="23604" name="Shape 201"/>
            <p:cNvGrpSpPr>
              <a:grpSpLocks/>
            </p:cNvGrpSpPr>
            <p:nvPr/>
          </p:nvGrpSpPr>
          <p:grpSpPr bwMode="auto">
            <a:xfrm>
              <a:off x="1007" y="2687"/>
              <a:ext cx="336" cy="623"/>
              <a:chOff x="288" y="2330"/>
              <a:chExt cx="336" cy="623"/>
            </a:xfrm>
          </p:grpSpPr>
          <p:cxnSp>
            <p:nvCxnSpPr>
              <p:cNvPr id="23605" name="Shape 202"/>
              <p:cNvCxnSpPr>
                <a:cxnSpLocks noChangeShapeType="1"/>
              </p:cNvCxnSpPr>
              <p:nvPr/>
            </p:nvCxnSpPr>
            <p:spPr bwMode="auto">
              <a:xfrm>
                <a:off x="288" y="2352"/>
                <a:ext cx="336" cy="0"/>
              </a:xfrm>
              <a:prstGeom prst="straightConnector1">
                <a:avLst/>
              </a:prstGeom>
              <a:noFill/>
              <a:ln w="104775">
                <a:solidFill>
                  <a:srgbClr val="00CCFF"/>
                </a:solidFill>
                <a:round/>
                <a:headEnd/>
                <a:tailEnd type="triangle" w="lg" len="lg"/>
              </a:ln>
            </p:spPr>
          </p:cxnSp>
          <p:cxnSp>
            <p:nvCxnSpPr>
              <p:cNvPr id="23606" name="Shape 203"/>
              <p:cNvCxnSpPr>
                <a:cxnSpLocks noChangeShapeType="1"/>
              </p:cNvCxnSpPr>
              <p:nvPr/>
            </p:nvCxnSpPr>
            <p:spPr bwMode="auto">
              <a:xfrm rot="10800000">
                <a:off x="316" y="2330"/>
                <a:ext cx="0" cy="623"/>
              </a:xfrm>
              <a:prstGeom prst="straightConnector1">
                <a:avLst/>
              </a:prstGeom>
              <a:noFill/>
              <a:ln w="104775">
                <a:solidFill>
                  <a:srgbClr val="00CCFF"/>
                </a:solidFill>
                <a:round/>
                <a:headEnd/>
                <a:tailEnd/>
              </a:ln>
            </p:spPr>
          </p:cxnSp>
        </p:grpSp>
      </p:grpSp>
      <p:grpSp>
        <p:nvGrpSpPr>
          <p:cNvPr id="23607" name="Shape 204"/>
          <p:cNvGrpSpPr>
            <a:grpSpLocks/>
          </p:cNvGrpSpPr>
          <p:nvPr/>
        </p:nvGrpSpPr>
        <p:grpSpPr bwMode="auto">
          <a:xfrm>
            <a:off x="4038600" y="4618038"/>
            <a:ext cx="838200" cy="1600200"/>
            <a:chOff x="815" y="2687"/>
            <a:chExt cx="528" cy="1007"/>
          </a:xfrm>
        </p:grpSpPr>
        <p:grpSp>
          <p:nvGrpSpPr>
            <p:cNvPr id="23608" name="Shape 205"/>
            <p:cNvGrpSpPr>
              <a:grpSpLocks/>
            </p:cNvGrpSpPr>
            <p:nvPr/>
          </p:nvGrpSpPr>
          <p:grpSpPr bwMode="auto">
            <a:xfrm>
              <a:off x="815" y="3311"/>
              <a:ext cx="432" cy="384"/>
              <a:chOff x="815" y="3311"/>
              <a:chExt cx="432" cy="384"/>
            </a:xfrm>
          </p:grpSpPr>
          <p:sp>
            <p:nvSpPr>
              <p:cNvPr id="23609" name="Shape 206"/>
              <p:cNvSpPr>
                <a:spLocks noChangeArrowheads="1"/>
              </p:cNvSpPr>
              <p:nvPr/>
            </p:nvSpPr>
            <p:spPr bwMode="auto">
              <a:xfrm>
                <a:off x="815" y="3311"/>
                <a:ext cx="432" cy="383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200">
                  <a:solidFill>
                    <a:srgbClr val="000000"/>
                  </a:solidFill>
                  <a:sym typeface="Arial" charset="0"/>
                </a:endParaRPr>
              </a:p>
            </p:txBody>
          </p:sp>
          <p:cxnSp>
            <p:nvCxnSpPr>
              <p:cNvPr id="23610" name="Shape 207"/>
              <p:cNvCxnSpPr>
                <a:cxnSpLocks noChangeShapeType="1"/>
              </p:cNvCxnSpPr>
              <p:nvPr/>
            </p:nvCxnSpPr>
            <p:spPr bwMode="auto">
              <a:xfrm rot="10800000">
                <a:off x="1028" y="3311"/>
                <a:ext cx="0" cy="383"/>
              </a:xfrm>
              <a:prstGeom prst="straightConnector1">
                <a:avLst/>
              </a:prstGeom>
              <a:noFill/>
              <a:ln w="88900">
                <a:solidFill>
                  <a:schemeClr val="tx1"/>
                </a:solidFill>
                <a:round/>
                <a:headEnd/>
                <a:tailEnd type="triangle" w="lg" len="lg"/>
              </a:ln>
            </p:spPr>
          </p:cxnSp>
        </p:grpSp>
        <p:grpSp>
          <p:nvGrpSpPr>
            <p:cNvPr id="23611" name="Shape 208"/>
            <p:cNvGrpSpPr>
              <a:grpSpLocks/>
            </p:cNvGrpSpPr>
            <p:nvPr/>
          </p:nvGrpSpPr>
          <p:grpSpPr bwMode="auto">
            <a:xfrm>
              <a:off x="1007" y="2687"/>
              <a:ext cx="336" cy="623"/>
              <a:chOff x="288" y="2330"/>
              <a:chExt cx="336" cy="623"/>
            </a:xfrm>
          </p:grpSpPr>
          <p:cxnSp>
            <p:nvCxnSpPr>
              <p:cNvPr id="23612" name="Shape 209"/>
              <p:cNvCxnSpPr>
                <a:cxnSpLocks noChangeShapeType="1"/>
              </p:cNvCxnSpPr>
              <p:nvPr/>
            </p:nvCxnSpPr>
            <p:spPr bwMode="auto">
              <a:xfrm>
                <a:off x="288" y="2352"/>
                <a:ext cx="336" cy="0"/>
              </a:xfrm>
              <a:prstGeom prst="straightConnector1">
                <a:avLst/>
              </a:prstGeom>
              <a:noFill/>
              <a:ln w="104775">
                <a:solidFill>
                  <a:srgbClr val="00CCFF"/>
                </a:solidFill>
                <a:round/>
                <a:headEnd/>
                <a:tailEnd type="triangle" w="lg" len="lg"/>
              </a:ln>
            </p:spPr>
          </p:cxnSp>
          <p:cxnSp>
            <p:nvCxnSpPr>
              <p:cNvPr id="23613" name="Shape 210"/>
              <p:cNvCxnSpPr>
                <a:cxnSpLocks noChangeShapeType="1"/>
              </p:cNvCxnSpPr>
              <p:nvPr/>
            </p:nvCxnSpPr>
            <p:spPr bwMode="auto">
              <a:xfrm rot="10800000">
                <a:off x="316" y="2330"/>
                <a:ext cx="0" cy="623"/>
              </a:xfrm>
              <a:prstGeom prst="straightConnector1">
                <a:avLst/>
              </a:prstGeom>
              <a:noFill/>
              <a:ln w="104775">
                <a:solidFill>
                  <a:srgbClr val="00CCFF"/>
                </a:solidFill>
                <a:round/>
                <a:headEnd/>
                <a:tailEnd/>
              </a:ln>
            </p:spPr>
          </p:cxnSp>
        </p:grpSp>
      </p:grpSp>
      <p:grpSp>
        <p:nvGrpSpPr>
          <p:cNvPr id="23614" name="Shape 211"/>
          <p:cNvGrpSpPr>
            <a:grpSpLocks/>
          </p:cNvGrpSpPr>
          <p:nvPr/>
        </p:nvGrpSpPr>
        <p:grpSpPr bwMode="auto">
          <a:xfrm>
            <a:off x="6172200" y="4618038"/>
            <a:ext cx="838200" cy="1600200"/>
            <a:chOff x="815" y="2687"/>
            <a:chExt cx="528" cy="1007"/>
          </a:xfrm>
        </p:grpSpPr>
        <p:grpSp>
          <p:nvGrpSpPr>
            <p:cNvPr id="23615" name="Shape 212"/>
            <p:cNvGrpSpPr>
              <a:grpSpLocks/>
            </p:cNvGrpSpPr>
            <p:nvPr/>
          </p:nvGrpSpPr>
          <p:grpSpPr bwMode="auto">
            <a:xfrm>
              <a:off x="815" y="3311"/>
              <a:ext cx="432" cy="384"/>
              <a:chOff x="815" y="3311"/>
              <a:chExt cx="432" cy="384"/>
            </a:xfrm>
          </p:grpSpPr>
          <p:sp>
            <p:nvSpPr>
              <p:cNvPr id="23616" name="Shape 213"/>
              <p:cNvSpPr>
                <a:spLocks noChangeArrowheads="1"/>
              </p:cNvSpPr>
              <p:nvPr/>
            </p:nvSpPr>
            <p:spPr bwMode="auto">
              <a:xfrm>
                <a:off x="815" y="3311"/>
                <a:ext cx="432" cy="383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lIns="90000" tIns="46800" rIns="90000" bIns="46800" anchor="ctr"/>
              <a:lstStyle/>
              <a:p>
                <a:pPr algn="ctr">
                  <a:buClr>
                    <a:srgbClr val="000000"/>
                  </a:buClr>
                  <a:buFont typeface="Noto Symbol"/>
                  <a:buNone/>
                </a:pPr>
                <a:endParaRPr lang="de-CH" sz="2200">
                  <a:solidFill>
                    <a:srgbClr val="000000"/>
                  </a:solidFill>
                  <a:sym typeface="Arial" charset="0"/>
                </a:endParaRPr>
              </a:p>
            </p:txBody>
          </p:sp>
          <p:cxnSp>
            <p:nvCxnSpPr>
              <p:cNvPr id="23617" name="Shape 214"/>
              <p:cNvCxnSpPr>
                <a:cxnSpLocks noChangeShapeType="1"/>
              </p:cNvCxnSpPr>
              <p:nvPr/>
            </p:nvCxnSpPr>
            <p:spPr bwMode="auto">
              <a:xfrm rot="10800000">
                <a:off x="1028" y="3311"/>
                <a:ext cx="0" cy="383"/>
              </a:xfrm>
              <a:prstGeom prst="straightConnector1">
                <a:avLst/>
              </a:prstGeom>
              <a:noFill/>
              <a:ln w="88900">
                <a:solidFill>
                  <a:schemeClr val="tx1"/>
                </a:solidFill>
                <a:round/>
                <a:headEnd/>
                <a:tailEnd type="triangle" w="lg" len="lg"/>
              </a:ln>
            </p:spPr>
          </p:cxnSp>
        </p:grpSp>
        <p:grpSp>
          <p:nvGrpSpPr>
            <p:cNvPr id="23618" name="Shape 215"/>
            <p:cNvGrpSpPr>
              <a:grpSpLocks/>
            </p:cNvGrpSpPr>
            <p:nvPr/>
          </p:nvGrpSpPr>
          <p:grpSpPr bwMode="auto">
            <a:xfrm>
              <a:off x="1007" y="2687"/>
              <a:ext cx="336" cy="623"/>
              <a:chOff x="288" y="2330"/>
              <a:chExt cx="336" cy="623"/>
            </a:xfrm>
          </p:grpSpPr>
          <p:cxnSp>
            <p:nvCxnSpPr>
              <p:cNvPr id="23619" name="Shape 216"/>
              <p:cNvCxnSpPr>
                <a:cxnSpLocks noChangeShapeType="1"/>
              </p:cNvCxnSpPr>
              <p:nvPr/>
            </p:nvCxnSpPr>
            <p:spPr bwMode="auto">
              <a:xfrm>
                <a:off x="288" y="2352"/>
                <a:ext cx="336" cy="0"/>
              </a:xfrm>
              <a:prstGeom prst="straightConnector1">
                <a:avLst/>
              </a:prstGeom>
              <a:noFill/>
              <a:ln w="104775">
                <a:solidFill>
                  <a:srgbClr val="00CCFF"/>
                </a:solidFill>
                <a:round/>
                <a:headEnd/>
                <a:tailEnd type="triangle" w="lg" len="lg"/>
              </a:ln>
            </p:spPr>
          </p:cxnSp>
          <p:cxnSp>
            <p:nvCxnSpPr>
              <p:cNvPr id="23620" name="Shape 217"/>
              <p:cNvCxnSpPr>
                <a:cxnSpLocks noChangeShapeType="1"/>
              </p:cNvCxnSpPr>
              <p:nvPr/>
            </p:nvCxnSpPr>
            <p:spPr bwMode="auto">
              <a:xfrm rot="10800000">
                <a:off x="316" y="2330"/>
                <a:ext cx="0" cy="623"/>
              </a:xfrm>
              <a:prstGeom prst="straightConnector1">
                <a:avLst/>
              </a:prstGeom>
              <a:noFill/>
              <a:ln w="104775">
                <a:solidFill>
                  <a:srgbClr val="00CCFF"/>
                </a:solidFill>
                <a:round/>
                <a:headEnd/>
                <a:tailEnd/>
              </a:ln>
            </p:spPr>
          </p:cxnSp>
        </p:grpSp>
      </p:grpSp>
      <p:sp>
        <p:nvSpPr>
          <p:cNvPr id="70" name="Footer Placeholder 69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Number Placeholder 7"/>
          <p:cNvSpPr txBox="1">
            <a:spLocks noGrp="1"/>
          </p:cNvSpPr>
          <p:nvPr/>
        </p:nvSpPr>
        <p:spPr bwMode="auto">
          <a:xfrm>
            <a:off x="8948738" y="6416675"/>
            <a:ext cx="433387" cy="166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 anchor="b"/>
          <a:lstStyle/>
          <a:p>
            <a:pPr algn="r"/>
            <a:fld id="{4C82176E-D040-4621-AB0F-F4D35E1724E1}" type="slidenum">
              <a:rPr lang="en-US" sz="800"/>
              <a:pPr algn="r"/>
              <a:t>9</a:t>
            </a:fld>
            <a:endParaRPr lang="en-US" sz="800"/>
          </a:p>
        </p:txBody>
      </p:sp>
      <p:sp>
        <p:nvSpPr>
          <p:cNvPr id="24579" name="Shape 222"/>
          <p:cNvSpPr txBox="1">
            <a:spLocks/>
          </p:cNvSpPr>
          <p:nvPr/>
        </p:nvSpPr>
        <p:spPr bwMode="auto">
          <a:xfrm>
            <a:off x="560388" y="273050"/>
            <a:ext cx="8774112" cy="792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7200" anchor="b"/>
          <a:lstStyle/>
          <a:p>
            <a:pPr>
              <a:lnSpc>
                <a:spcPct val="95000"/>
              </a:lnSpc>
              <a:buClr>
                <a:srgbClr val="000000"/>
              </a:buClr>
              <a:buSzPct val="25000"/>
            </a:pPr>
            <a:r>
              <a:rPr lang="en-US" sz="2400" b="1"/>
              <a:t>Cooling Curve</a:t>
            </a:r>
          </a:p>
        </p:txBody>
      </p:sp>
      <p:pic>
        <p:nvPicPr>
          <p:cNvPr id="24580" name="Shape 223"/>
          <p:cNvPicPr preferRelativeResize="0"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27200" y="1212850"/>
            <a:ext cx="6337300" cy="5176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Technical Development Program for Process Performance Engineers- SPREAD 2016- Clinker Cooler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ERSINFO" val="LH1004"/>
  <p:tag name="LANGUAGE" val="1033"/>
  <p:tag name="BRAND" val="100"/>
  <p:tag name="LOGO" val="100"/>
  <p:tag name="COPYRIGHT" val="2015"/>
  <p:tag name="DATE" val="2015-08-04"/>
  <p:tag name="LEGALTEXT" val="LafargeHolcim"/>
  <p:tag name="CLASSIFICATION" val="0"/>
  <p:tag name="TITLEBANDCOLOR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Status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Classification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Copyright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Classification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Status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TitleBand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Status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ineHider"/>
</p:tagLst>
</file>

<file path=ppt/theme/theme1.xml><?xml version="1.0" encoding="utf-8"?>
<a:theme xmlns:a="http://schemas.openxmlformats.org/drawingml/2006/main" name="blank">
  <a:themeElements>
    <a:clrScheme name="LH PPT">
      <a:dk1>
        <a:srgbClr val="5F5046"/>
      </a:dk1>
      <a:lt1>
        <a:sysClr val="window" lastClr="FFFFFF"/>
      </a:lt1>
      <a:dk2>
        <a:srgbClr val="877873"/>
      </a:dk2>
      <a:lt2>
        <a:srgbClr val="D9D9D9"/>
      </a:lt2>
      <a:accent1>
        <a:srgbClr val="AA1E2D"/>
      </a:accent1>
      <a:accent2>
        <a:srgbClr val="E6280F"/>
      </a:accent2>
      <a:accent3>
        <a:srgbClr val="00694B"/>
      </a:accent3>
      <a:accent4>
        <a:srgbClr val="00965F"/>
      </a:accent4>
      <a:accent5>
        <a:srgbClr val="006982"/>
      </a:accent5>
      <a:accent6>
        <a:srgbClr val="0096C3"/>
      </a:accent6>
      <a:hlink>
        <a:srgbClr val="5F5046"/>
      </a:hlink>
      <a:folHlink>
        <a:srgbClr val="5F5046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6350">
          <a:solidFill>
            <a:schemeClr val="tx1"/>
          </a:solidFill>
        </a:ln>
      </a:spPr>
      <a:bodyPr rtlCol="0" anchor="ctr"/>
      <a:lstStyle>
        <a:defPPr marL="180975" indent="-180975">
          <a:buClr>
            <a:schemeClr val="accent1"/>
          </a:buClr>
          <a:buFont typeface="Arial" panose="020B0604020202020204" pitchFamily="34" charset="0"/>
          <a:buChar char="•"/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LH PPT">
      <a:dk1>
        <a:srgbClr val="5F5046"/>
      </a:dk1>
      <a:lt1>
        <a:sysClr val="window" lastClr="FFFFFF"/>
      </a:lt1>
      <a:dk2>
        <a:srgbClr val="877873"/>
      </a:dk2>
      <a:lt2>
        <a:srgbClr val="D9D9D9"/>
      </a:lt2>
      <a:accent1>
        <a:srgbClr val="AA1E2D"/>
      </a:accent1>
      <a:accent2>
        <a:srgbClr val="E6280F"/>
      </a:accent2>
      <a:accent3>
        <a:srgbClr val="00694B"/>
      </a:accent3>
      <a:accent4>
        <a:srgbClr val="00965F"/>
      </a:accent4>
      <a:accent5>
        <a:srgbClr val="006982"/>
      </a:accent5>
      <a:accent6>
        <a:srgbClr val="0096C3"/>
      </a:accent6>
      <a:hlink>
        <a:srgbClr val="5F5046"/>
      </a:hlink>
      <a:folHlink>
        <a:srgbClr val="5F5046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LH PPT">
      <a:dk1>
        <a:srgbClr val="5F5046"/>
      </a:dk1>
      <a:lt1>
        <a:sysClr val="window" lastClr="FFFFFF"/>
      </a:lt1>
      <a:dk2>
        <a:srgbClr val="877873"/>
      </a:dk2>
      <a:lt2>
        <a:srgbClr val="D9D9D9"/>
      </a:lt2>
      <a:accent1>
        <a:srgbClr val="AA1E2D"/>
      </a:accent1>
      <a:accent2>
        <a:srgbClr val="E6280F"/>
      </a:accent2>
      <a:accent3>
        <a:srgbClr val="00694B"/>
      </a:accent3>
      <a:accent4>
        <a:srgbClr val="00965F"/>
      </a:accent4>
      <a:accent5>
        <a:srgbClr val="006982"/>
      </a:accent5>
      <a:accent6>
        <a:srgbClr val="0096C3"/>
      </a:accent6>
      <a:hlink>
        <a:srgbClr val="5F5046"/>
      </a:hlink>
      <a:folHlink>
        <a:srgbClr val="5F5046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41</TotalTime>
  <Words>1115</Words>
  <Application>Microsoft Office PowerPoint</Application>
  <PresentationFormat>A4 Paper (210x297 mm)</PresentationFormat>
  <Paragraphs>248</Paragraphs>
  <Slides>30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blank</vt:lpstr>
      <vt:lpstr>Clinker cooler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</vt:vector>
  </TitlesOfParts>
  <Company>Holcim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 Piccinno</dc:creator>
  <cp:lastModifiedBy>Hazem Yousry</cp:lastModifiedBy>
  <cp:revision>6</cp:revision>
  <dcterms:created xsi:type="dcterms:W3CDTF">2015-10-02T13:37:29Z</dcterms:created>
  <dcterms:modified xsi:type="dcterms:W3CDTF">2016-05-10T09:31:45Z</dcterms:modified>
</cp:coreProperties>
</file>

<file path=docProps/thumbnail.jpeg>
</file>